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2"/>
  </p:sldMasterIdLst>
  <p:notesMasterIdLst>
    <p:notesMasterId r:id="rId44"/>
  </p:notesMasterIdLst>
  <p:sldIdLst>
    <p:sldId id="256" r:id="rId3"/>
    <p:sldId id="315" r:id="rId4"/>
    <p:sldId id="317" r:id="rId5"/>
    <p:sldId id="348" r:id="rId6"/>
    <p:sldId id="347" r:id="rId7"/>
    <p:sldId id="320" r:id="rId8"/>
    <p:sldId id="351" r:id="rId9"/>
    <p:sldId id="353" r:id="rId10"/>
    <p:sldId id="349" r:id="rId11"/>
    <p:sldId id="350" r:id="rId12"/>
    <p:sldId id="356" r:id="rId13"/>
    <p:sldId id="322" r:id="rId14"/>
    <p:sldId id="325" r:id="rId15"/>
    <p:sldId id="324" r:id="rId16"/>
    <p:sldId id="357"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58" r:id="rId34"/>
    <p:sldId id="359" r:id="rId35"/>
    <p:sldId id="360" r:id="rId36"/>
    <p:sldId id="361" r:id="rId37"/>
    <p:sldId id="362" r:id="rId38"/>
    <p:sldId id="365" r:id="rId39"/>
    <p:sldId id="363" r:id="rId40"/>
    <p:sldId id="342" r:id="rId41"/>
    <p:sldId id="343" r:id="rId42"/>
    <p:sldId id="34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2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3842907C-D0AA-4C58-9F94-58B40AD65B29}" type="datetimeFigureOut">
              <a:rPr lang="en-US" smtClean="0"/>
              <a:pPr/>
              <a:t>10/12/2015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1D76769E-C829-4283-B80E-CB90D995C291}"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D76769E-C829-4283-B80E-CB90D995C291}"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683A795-2510-48E7-9916-6FD337BC1E59}" type="datetime2">
              <a:rPr lang="en-US" smtClean="0"/>
              <a:pPr/>
              <a:t>Monday, October 12, 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it-IT" smtClean="0">
                <a:solidFill>
                  <a:schemeClr val="accent1">
                    <a:tint val="20000"/>
                  </a:schemeClr>
                </a:solidFill>
              </a:rPr>
              <a:t>A.A. 2015/2016  -  Draft</a:t>
            </a:r>
            <a:endParaRPr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‹N›</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extLst/>
          </a:lstStyle>
          <a:p>
            <a:fld id="{7153DA3C-250E-404B-8020-B60EB8236E0C}" type="datetime2">
              <a:rPr lang="en-US" smtClean="0"/>
              <a:pPr/>
              <a:t>Monday, October 12,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extLst/>
          </a:lstStyle>
          <a:p>
            <a:fld id="{77F43A85-15A5-43B0-8228-8BCCFC300932}" type="datetime2">
              <a:rPr lang="en-US" smtClean="0"/>
              <a:pPr/>
              <a:t>Monday, October 12,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extLst/>
          </a:lstStyle>
          <a:p>
            <a:fld id="{57A0E6AD-679E-4787-8038-433C8FB9AA53}" type="datetime2">
              <a:rPr lang="en-US" smtClean="0"/>
              <a:pPr/>
              <a:t>Monday, October 12,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Title 6"/>
          <p:cNvSpPr>
            <a:spLocks noGrp="1"/>
          </p:cNvSpPr>
          <p:nvPr>
            <p:ph type="title"/>
          </p:nvPr>
        </p:nvSpPr>
        <p:spPr/>
        <p:txBody>
          <a:bodyPr rtlCol="0"/>
          <a:lstStyle>
            <a:extLst/>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extLst/>
          </a:lstStyle>
          <a:p>
            <a:fld id="{E4CF5EB0-7759-4A00-A9DD-CE93B701291E}" type="datetime2">
              <a:rPr lang="en-US" smtClean="0"/>
              <a:pPr/>
              <a:t>Monday, October 12,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extLst/>
          </a:lstStyle>
          <a:p>
            <a:fld id="{D7FD7D3D-292B-4A25-AE17-6E9F3F444AEE}" type="datetime2">
              <a:rPr lang="en-US" smtClean="0"/>
              <a:pPr/>
              <a:t>Monday, October 12, 2015</a:t>
            </a:fld>
            <a:endParaRPr lang="en-US"/>
          </a:p>
        </p:txBody>
      </p:sp>
      <p:sp>
        <p:nvSpPr>
          <p:cNvPr id="6" name="Footer Placeholder 5"/>
          <p:cNvSpPr>
            <a:spLocks noGrp="1"/>
          </p:cNvSpPr>
          <p:nvPr>
            <p:ph type="ftr" sz="quarter" idx="11"/>
          </p:nvPr>
        </p:nvSpPr>
        <p:spPr/>
        <p:txBody>
          <a:bodyPr/>
          <a:lstStyle>
            <a:extLst/>
          </a:lstStyle>
          <a:p>
            <a:r>
              <a:rPr lang="it-IT" smtClean="0"/>
              <a:t>A.A. 2015/2016  -  Draft</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8" name="Title 7"/>
          <p:cNvSpPr>
            <a:spLocks noGrp="1"/>
          </p:cNvSpPr>
          <p:nvPr>
            <p:ph type="title"/>
          </p:nvPr>
        </p:nvSpPr>
        <p:spPr/>
        <p:txBody>
          <a:bodyPr rtlCol="0"/>
          <a:lstStyle>
            <a:extLst/>
          </a:lstStyle>
          <a:p>
            <a:r>
              <a:rPr lang="it-IT" smtClean="0"/>
              <a:t>Fare clic per modificare lo stile del titolo</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extLst/>
          </a:lstStyle>
          <a:p>
            <a:fld id="{1ED5CE2B-CA86-41D9-9222-1EEB0F41124F}" type="datetime2">
              <a:rPr lang="en-US" smtClean="0"/>
              <a:pPr/>
              <a:t>Monday, October 12, 2015</a:t>
            </a:fld>
            <a:endParaRPr lang="en-US"/>
          </a:p>
        </p:txBody>
      </p:sp>
      <p:sp>
        <p:nvSpPr>
          <p:cNvPr id="8" name="Footer Placeholder 7"/>
          <p:cNvSpPr>
            <a:spLocks noGrp="1"/>
          </p:cNvSpPr>
          <p:nvPr>
            <p:ph type="ftr" sz="quarter" idx="11"/>
          </p:nvPr>
        </p:nvSpPr>
        <p:spPr/>
        <p:txBody>
          <a:bodyPr/>
          <a:lstStyle>
            <a:extLst/>
          </a:lstStyle>
          <a:p>
            <a:r>
              <a:rPr lang="it-IT" smtClean="0"/>
              <a:t>A.A. 2015/2016  -  Draft</a:t>
            </a:r>
            <a:endParaRPr lang="en-US"/>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BAFBEC2-7370-4AE3-835A-F87F7E95FAE3}" type="datetime2">
              <a:rPr lang="en-US" smtClean="0"/>
              <a:pPr/>
              <a:t>Monday, October 12, 2015</a:t>
            </a:fld>
            <a:endParaRPr lang="en-US"/>
          </a:p>
        </p:txBody>
      </p:sp>
      <p:sp>
        <p:nvSpPr>
          <p:cNvPr id="4" name="Footer Placeholder 3"/>
          <p:cNvSpPr>
            <a:spLocks noGrp="1"/>
          </p:cNvSpPr>
          <p:nvPr>
            <p:ph type="ftr" sz="quarter" idx="11"/>
          </p:nvPr>
        </p:nvSpPr>
        <p:spPr/>
        <p:txBody>
          <a:bodyPr/>
          <a:lstStyle>
            <a:extLst/>
          </a:lstStyle>
          <a:p>
            <a:r>
              <a:rPr lang="it-IT" smtClean="0"/>
              <a:t>A.A. 2015/2016  -  Draft</a:t>
            </a:r>
            <a:endParaRPr lang="en-US"/>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6" name="Title 5"/>
          <p:cNvSpPr>
            <a:spLocks noGrp="1"/>
          </p:cNvSpPr>
          <p:nvPr>
            <p:ph type="title"/>
          </p:nvPr>
        </p:nvSpPr>
        <p:spPr/>
        <p:txBody>
          <a:bodyPr rtlCol="0"/>
          <a:lstStyle>
            <a:extLst/>
          </a:lstStyle>
          <a:p>
            <a:r>
              <a:rPr lang="it-IT" smtClean="0"/>
              <a:t>Fare clic per modificare lo stile del titolo</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0E8C1A6-3FEA-45BB-9857-CB1471EEBD1C}" type="datetime2">
              <a:rPr lang="en-US" smtClean="0"/>
              <a:pPr/>
              <a:t>Monday, October 12, 2015</a:t>
            </a:fld>
            <a:endParaRPr lang="en-US"/>
          </a:p>
        </p:txBody>
      </p:sp>
      <p:sp>
        <p:nvSpPr>
          <p:cNvPr id="3" name="Footer Placeholder 2"/>
          <p:cNvSpPr>
            <a:spLocks noGrp="1"/>
          </p:cNvSpPr>
          <p:nvPr>
            <p:ph type="ftr" sz="quarter" idx="11"/>
          </p:nvPr>
        </p:nvSpPr>
        <p:spPr/>
        <p:txBody>
          <a:bodyPr/>
          <a:lstStyle>
            <a:extLst/>
          </a:lstStyle>
          <a:p>
            <a:r>
              <a:rPr lang="it-IT" smtClean="0"/>
              <a:t>A.A. 2015/2016  -  Draft</a:t>
            </a:r>
            <a:endParaRPr lang="en-US"/>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a:xfrm>
            <a:off x="6727032" y="6407944"/>
            <a:ext cx="1920240" cy="365760"/>
          </a:xfrm>
        </p:spPr>
        <p:txBody>
          <a:bodyPr/>
          <a:lstStyle>
            <a:extLst/>
          </a:lstStyle>
          <a:p>
            <a:fld id="{D1B3EC05-09DE-4A5C-BFEB-E6C21CDE8E46}" type="datetime2">
              <a:rPr lang="en-US" smtClean="0"/>
              <a:pPr/>
              <a:t>Monday, October 12, 2015</a:t>
            </a:fld>
            <a:endParaRPr lang="en-US"/>
          </a:p>
        </p:txBody>
      </p:sp>
      <p:sp>
        <p:nvSpPr>
          <p:cNvPr id="6" name="Footer Placeholder 5"/>
          <p:cNvSpPr>
            <a:spLocks noGrp="1"/>
          </p:cNvSpPr>
          <p:nvPr>
            <p:ph type="ftr" sz="quarter" idx="11"/>
          </p:nvPr>
        </p:nvSpPr>
        <p:spPr/>
        <p:txBody>
          <a:bodyPr/>
          <a:lstStyle>
            <a:extLst/>
          </a:lstStyle>
          <a:p>
            <a:r>
              <a:rPr lang="it-IT" smtClean="0"/>
              <a:t>A.A. 2015/2016  -  Draft</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it-IT" smtClean="0"/>
              <a:t>Fare clic sull'icona per inserire un'immagine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562AEF-D1F0-4346-9486-ADC1A5968ABA}" type="datetime2">
              <a:rPr lang="en-US" smtClean="0"/>
              <a:pPr/>
              <a:t>Monday, October 12, 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t-IT" smtClean="0">
                <a:solidFill>
                  <a:schemeClr val="tx1"/>
                </a:solidFill>
              </a:rPr>
              <a:t>A.A. 2015/2016  -  Draft</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‹N›</a:t>
            </a:fld>
            <a:endParaRPr lang="en-US">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CBC12944-C2EE-45EA-986E-010996CD8569}" type="datetime2">
              <a:rPr lang="en-US" smtClean="0"/>
              <a:pPr/>
              <a:t>Monday, October 12, 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r>
              <a:rPr lang="it-IT" sz="1000" smtClean="0">
                <a:solidFill>
                  <a:schemeClr val="tx1"/>
                </a:solidFill>
              </a:rPr>
              <a:t>A.A. 2015/2016  -  Draft</a:t>
            </a: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‹N›</a:t>
            </a:fld>
            <a:endParaRPr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ocs.oracle.com/javase/7/docs/api/java/lang/String.html#String%28java.lang.String%29" TargetMode="External"/><Relationship Id="rId2" Type="http://schemas.openxmlformats.org/officeDocument/2006/relationships/hyperlink" Target="http://docs.oracle.com/javase/7/docs/api/java/lang/String.html#String%28char[]%29"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ocs.oracle.com/javase/7/docs/api/java/lang/String.html#indexOf%28int%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ocs.oracle.com/javase/7/docs/api/java/lang/String.html#substring%28int%2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11560" y="908720"/>
            <a:ext cx="7772400" cy="1152128"/>
          </a:xfrm>
        </p:spPr>
        <p:txBody>
          <a:bodyPr>
            <a:normAutofit/>
          </a:bodyPr>
          <a:lstStyle/>
          <a:p>
            <a:r>
              <a:rPr lang="it-IT"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Università degli Studi dell’Aquila</a:t>
            </a:r>
            <a:endParaRPr lang="it-IT" sz="3600" dirty="0"/>
          </a:p>
        </p:txBody>
      </p:sp>
      <p:sp>
        <p:nvSpPr>
          <p:cNvPr id="3" name="Rectangle 2"/>
          <p:cNvSpPr>
            <a:spLocks noGrp="1"/>
          </p:cNvSpPr>
          <p:nvPr>
            <p:ph type="subTitle" idx="1"/>
          </p:nvPr>
        </p:nvSpPr>
        <p:spPr>
          <a:xfrm>
            <a:off x="755576" y="3933056"/>
            <a:ext cx="7772400" cy="1199704"/>
          </a:xfrm>
        </p:spPr>
        <p:txBody>
          <a:bodyPr>
            <a:normAutofit fontScale="92500" lnSpcReduction="20000"/>
          </a:bodyPr>
          <a:lstStyle/>
          <a:p>
            <a:pPr algn="ctr"/>
            <a:r>
              <a:rPr lang="it-IT" sz="2600" kern="1200" dirty="0" smtClean="0">
                <a:solidFill>
                  <a:schemeClr val="tx2"/>
                </a:solidFill>
                <a:latin typeface="+mn-lt"/>
                <a:ea typeface="+mn-ea"/>
                <a:cs typeface="+mn-cs"/>
              </a:rPr>
              <a:t>Corso</a:t>
            </a:r>
            <a:r>
              <a:rPr lang="it-IT" sz="2400" kern="1200" dirty="0" smtClean="0">
                <a:solidFill>
                  <a:schemeClr val="tx2"/>
                </a:solidFill>
                <a:latin typeface="+mn-lt"/>
                <a:ea typeface="+mn-ea"/>
                <a:cs typeface="+mn-cs"/>
              </a:rPr>
              <a:t> di Algoritmi e Strutture Dati con Laboratorio</a:t>
            </a:r>
          </a:p>
          <a:p>
            <a:endParaRPr lang="it-IT" sz="2400" dirty="0" smtClean="0"/>
          </a:p>
          <a:p>
            <a:pPr algn="ctr"/>
            <a:r>
              <a:rPr lang="it-IT" sz="3000" b="1" dirty="0" smtClean="0"/>
              <a:t>The </a:t>
            </a:r>
            <a:r>
              <a:rPr lang="it-IT" sz="3000" b="1" dirty="0" err="1" smtClean="0"/>
              <a:t>String</a:t>
            </a:r>
            <a:r>
              <a:rPr lang="it-IT" sz="3000" b="1" dirty="0" smtClean="0"/>
              <a:t> and Scanner </a:t>
            </a:r>
            <a:r>
              <a:rPr lang="it-IT" sz="3000" b="1" dirty="0" err="1" smtClean="0"/>
              <a:t>classes</a:t>
            </a:r>
            <a:endParaRPr lang="it-IT" sz="3000" b="1" dirty="0"/>
          </a:p>
        </p:txBody>
      </p:sp>
      <p:pic>
        <p:nvPicPr>
          <p:cNvPr id="16386" name="Picture 2" descr="https://pbs.twimg.com/profile_images/844881776/logo-univaq.png"/>
          <p:cNvPicPr>
            <a:picLocks noChangeAspect="1" noChangeArrowheads="1"/>
          </p:cNvPicPr>
          <p:nvPr/>
        </p:nvPicPr>
        <p:blipFill>
          <a:blip r:embed="rId3" cstate="print"/>
          <a:srcRect/>
          <a:stretch>
            <a:fillRect/>
          </a:stretch>
        </p:blipFill>
        <p:spPr bwMode="auto">
          <a:xfrm>
            <a:off x="4067944" y="260648"/>
            <a:ext cx="876258" cy="972795"/>
          </a:xfrm>
          <a:prstGeom prst="rect">
            <a:avLst/>
          </a:prstGeom>
          <a:noFill/>
        </p:spPr>
      </p:pic>
      <p:pic>
        <p:nvPicPr>
          <p:cNvPr id="16388" name="Picture 4" descr="http://www.disim.univaq.it/main/skins/aqua/img/logo-2.png"/>
          <p:cNvPicPr>
            <a:picLocks noChangeAspect="1" noChangeArrowheads="1"/>
          </p:cNvPicPr>
          <p:nvPr/>
        </p:nvPicPr>
        <p:blipFill>
          <a:blip r:embed="rId4" cstate="print"/>
          <a:srcRect/>
          <a:stretch>
            <a:fillRect/>
          </a:stretch>
        </p:blipFill>
        <p:spPr bwMode="auto">
          <a:xfrm>
            <a:off x="1043608" y="1988840"/>
            <a:ext cx="6076415" cy="15121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spcBef>
                <a:spcPts val="600"/>
              </a:spcBef>
              <a:buNone/>
            </a:pPr>
            <a:r>
              <a:rPr lang="en-US" altLang="en-US" sz="2400" b="1" dirty="0" smtClean="0">
                <a:latin typeface="Courier New" pitchFamily="49" charset="0"/>
                <a:cs typeface="Courier New" pitchFamily="49" charset="0"/>
              </a:rPr>
              <a:t>char[] </a:t>
            </a:r>
            <a:r>
              <a:rPr lang="en-US" altLang="en-US" sz="2400" b="1" dirty="0" err="1" smtClean="0">
                <a:latin typeface="Courier New" pitchFamily="49" charset="0"/>
                <a:cs typeface="Courier New" pitchFamily="49" charset="0"/>
              </a:rPr>
              <a:t>toCharArray</a:t>
            </a:r>
            <a:r>
              <a:rPr lang="en-US" altLang="en-US" sz="2400" b="1" dirty="0" smtClean="0">
                <a:latin typeface="Courier New" pitchFamily="49" charset="0"/>
                <a:cs typeface="Courier New" pitchFamily="49" charset="0"/>
              </a:rPr>
              <a:t>()</a:t>
            </a:r>
            <a:endParaRPr lang="en-US" altLang="en-US" sz="2400" dirty="0" smtClean="0">
              <a:latin typeface="Times New Roman" pitchFamily="18" charset="0"/>
            </a:endParaRPr>
          </a:p>
          <a:p>
            <a:pPr marL="0" indent="0">
              <a:spcBef>
                <a:spcPts val="0"/>
              </a:spcBef>
              <a:buNone/>
            </a:pPr>
            <a:r>
              <a:rPr lang="en-US" altLang="en-US" sz="2400" dirty="0" smtClean="0">
                <a:latin typeface="Times New Roman" pitchFamily="18" charset="0"/>
              </a:rPr>
              <a:t>Converts this string to a new character array.</a:t>
            </a:r>
          </a:p>
          <a:p>
            <a:pPr marL="0" indent="0">
              <a:spcBef>
                <a:spcPts val="600"/>
              </a:spcBef>
              <a:buNone/>
            </a:pP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toLowerCase</a:t>
            </a:r>
            <a:r>
              <a:rPr lang="en-US" altLang="en-US" sz="2400" b="1" dirty="0" smtClean="0">
                <a:latin typeface="Courier New" pitchFamily="49" charset="0"/>
                <a:cs typeface="Courier New" pitchFamily="49" charset="0"/>
              </a:rPr>
              <a:t>()</a:t>
            </a:r>
            <a:endParaRPr lang="en-US" altLang="en-US" sz="2400" dirty="0" smtClean="0">
              <a:latin typeface="Times New Roman" pitchFamily="18" charset="0"/>
            </a:endParaRPr>
          </a:p>
          <a:p>
            <a:pPr marL="0" indent="0">
              <a:spcBef>
                <a:spcPts val="0"/>
              </a:spcBef>
              <a:buNone/>
            </a:pPr>
            <a:r>
              <a:rPr lang="en-US" altLang="en-US" sz="2400" dirty="0" smtClean="0">
                <a:latin typeface="Times New Roman" pitchFamily="18" charset="0"/>
              </a:rPr>
              <a:t>Converts all of the characters in this String to lower case using the rules of the default locale.</a:t>
            </a:r>
          </a:p>
          <a:p>
            <a:pPr marL="0" indent="0">
              <a:spcBef>
                <a:spcPts val="600"/>
              </a:spcBef>
              <a:buNone/>
            </a:pP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toUpperCase</a:t>
            </a:r>
            <a:r>
              <a:rPr lang="en-US" altLang="en-US" sz="2400" b="1" dirty="0" smtClean="0">
                <a:latin typeface="Courier New" pitchFamily="49" charset="0"/>
                <a:cs typeface="Courier New" pitchFamily="49" charset="0"/>
              </a:rPr>
              <a:t>()</a:t>
            </a:r>
            <a:endParaRPr lang="en-US" altLang="en-US" sz="2400" dirty="0" smtClean="0">
              <a:latin typeface="Times New Roman" pitchFamily="18" charset="0"/>
            </a:endParaRPr>
          </a:p>
          <a:p>
            <a:pPr marL="0" indent="0">
              <a:spcBef>
                <a:spcPts val="0"/>
              </a:spcBef>
              <a:buNone/>
            </a:pPr>
            <a:r>
              <a:rPr lang="en-US" altLang="en-US" sz="2400" dirty="0" smtClean="0">
                <a:latin typeface="Times New Roman" pitchFamily="18" charset="0"/>
              </a:rPr>
              <a:t>Converts all of the characters in this String to upper case using the rules of the default locale.</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10</a:t>
            </a:fld>
            <a:endParaRPr lang="en-US"/>
          </a:p>
        </p:txBody>
      </p:sp>
      <p:sp>
        <p:nvSpPr>
          <p:cNvPr id="6" name="Titolo 4"/>
          <p:cNvSpPr>
            <a:spLocks noGrp="1"/>
          </p:cNvSpPr>
          <p:nvPr>
            <p:ph type="title"/>
          </p:nvPr>
        </p:nvSpPr>
        <p:spPr>
          <a:xfrm>
            <a:off x="457200" y="274638"/>
            <a:ext cx="8229600" cy="1143000"/>
          </a:xfrm>
        </p:spPr>
        <p:txBody>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methods</a:t>
            </a:r>
            <a:endParaRPr lang="it-IT"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buNone/>
              <a:defRPr/>
            </a:pPr>
            <a:r>
              <a:rPr lang="en-US" altLang="en-US" sz="2400" dirty="0" smtClean="0">
                <a:latin typeface="Courier New" pitchFamily="49" charset="0"/>
                <a:cs typeface="Courier New" pitchFamily="49" charset="0"/>
              </a:rPr>
              <a:t>String s = new String();</a:t>
            </a:r>
          </a:p>
          <a:p>
            <a:pPr>
              <a:spcBef>
                <a:spcPts val="600"/>
              </a:spcBef>
              <a:buSzPct val="85000"/>
              <a:defRPr/>
            </a:pPr>
            <a:r>
              <a:rPr lang="en-US" altLang="en-US" sz="2400" dirty="0" smtClean="0">
                <a:latin typeface="Times New Roman" pitchFamily="18" charset="0"/>
              </a:rPr>
              <a:t>Actually, the argument  </a:t>
            </a:r>
            <a:r>
              <a:rPr lang="en-US" altLang="en-US" sz="2400" dirty="0" smtClean="0">
                <a:latin typeface="Courier New" pitchFamily="49" charset="0"/>
                <a:cs typeface="Courier New" pitchFamily="49" charset="0"/>
              </a:rPr>
              <a:t>s</a:t>
            </a:r>
            <a:r>
              <a:rPr lang="en-US" altLang="en-US" sz="2400" dirty="0" smtClean="0">
                <a:latin typeface="Times New Roman" pitchFamily="18" charset="0"/>
              </a:rPr>
              <a:t>  is a reference to </a:t>
            </a:r>
            <a:r>
              <a:rPr lang="en-US" altLang="en-US" sz="2400" dirty="0" smtClean="0">
                <a:latin typeface="Courier New" pitchFamily="49" charset="0"/>
                <a:cs typeface="Courier New" pitchFamily="49" charset="0"/>
              </a:rPr>
              <a:t>“”</a:t>
            </a:r>
            <a:r>
              <a:rPr lang="en-US" altLang="en-US" sz="2400" dirty="0" smtClean="0">
                <a:latin typeface="Times New Roman" pitchFamily="18" charset="0"/>
              </a:rPr>
              <a:t>    </a:t>
            </a:r>
          </a:p>
          <a:p>
            <a:pPr>
              <a:spcBef>
                <a:spcPts val="1200"/>
              </a:spcBef>
              <a:buSzPct val="85000"/>
              <a:buNone/>
              <a:defRPr/>
            </a:pPr>
            <a:r>
              <a:rPr lang="en-US" altLang="en-US" sz="2400" dirty="0" smtClean="0">
                <a:latin typeface="Courier New" pitchFamily="49" charset="0"/>
                <a:cs typeface="Courier New" pitchFamily="49" charset="0"/>
              </a:rPr>
              <a:t>String t = new String (“Aloha”);</a:t>
            </a:r>
          </a:p>
          <a:p>
            <a:pPr>
              <a:spcBef>
                <a:spcPts val="600"/>
              </a:spcBef>
              <a:buSzPct val="85000"/>
              <a:defRPr/>
            </a:pPr>
            <a:r>
              <a:rPr lang="en-US" altLang="en-US" sz="2400" dirty="0" smtClean="0">
                <a:latin typeface="Times New Roman" pitchFamily="18" charset="0"/>
              </a:rPr>
              <a:t>Actually, the argument  t  is a reference to </a:t>
            </a:r>
            <a:r>
              <a:rPr lang="en-US" altLang="en-US" sz="2400" dirty="0" smtClean="0">
                <a:latin typeface="Courier New" pitchFamily="49" charset="0"/>
                <a:cs typeface="Courier New" pitchFamily="49" charset="0"/>
              </a:rPr>
              <a:t>“Aloha”</a:t>
            </a:r>
          </a:p>
          <a:p>
            <a:pPr>
              <a:spcBef>
                <a:spcPts val="1200"/>
              </a:spcBef>
              <a:buSzPct val="85000"/>
              <a:buNone/>
            </a:pPr>
            <a:r>
              <a:rPr lang="en-US" altLang="en-US" sz="2400" dirty="0" err="1" smtClean="0">
                <a:latin typeface="Courier New" pitchFamily="49" charset="0"/>
                <a:cs typeface="Courier New" pitchFamily="49" charset="0"/>
              </a:rPr>
              <a:t>s.length</a:t>
            </a:r>
            <a:r>
              <a:rPr lang="en-US" altLang="en-US" sz="2400" dirty="0" smtClean="0">
                <a:latin typeface="Courier New" pitchFamily="49" charset="0"/>
                <a:cs typeface="Courier New" pitchFamily="49" charset="0"/>
              </a:rPr>
              <a:t>() // returns 0</a:t>
            </a:r>
          </a:p>
          <a:p>
            <a:pPr>
              <a:spcBef>
                <a:spcPts val="1200"/>
              </a:spcBef>
              <a:buSzPct val="85000"/>
              <a:buNone/>
            </a:pPr>
            <a:r>
              <a:rPr lang="en-US" altLang="en-US" sz="2400" dirty="0" err="1" smtClean="0">
                <a:latin typeface="Courier New" pitchFamily="49" charset="0"/>
                <a:cs typeface="Courier New" pitchFamily="49" charset="0"/>
              </a:rPr>
              <a:t>t.toLowerCase</a:t>
            </a:r>
            <a:r>
              <a:rPr lang="en-US" altLang="en-US" sz="2400" dirty="0" smtClean="0">
                <a:latin typeface="Courier New" pitchFamily="49" charset="0"/>
                <a:cs typeface="Courier New" pitchFamily="49" charset="0"/>
              </a:rPr>
              <a:t>()</a:t>
            </a:r>
          </a:p>
          <a:p>
            <a:pPr>
              <a:spcBef>
                <a:spcPts val="600"/>
              </a:spcBef>
              <a:buSzPct val="85000"/>
            </a:pPr>
            <a:r>
              <a:rPr lang="en-US" altLang="en-US" sz="2400" dirty="0" smtClean="0">
                <a:latin typeface="Times New Roman" pitchFamily="18" charset="0"/>
              </a:rPr>
              <a:t>returns (a reference to) </a:t>
            </a:r>
            <a:r>
              <a:rPr lang="en-US" altLang="en-US" sz="2400" dirty="0" smtClean="0">
                <a:latin typeface="Courier New" pitchFamily="49" charset="0"/>
                <a:cs typeface="Courier New" pitchFamily="49" charset="0"/>
              </a:rPr>
              <a:t>“aloha”</a:t>
            </a:r>
          </a:p>
          <a:p>
            <a:pPr>
              <a:spcBef>
                <a:spcPts val="600"/>
              </a:spcBef>
              <a:buSzPct val="85000"/>
            </a:pPr>
            <a:r>
              <a:rPr lang="en-US" altLang="en-US" sz="2400" dirty="0" smtClean="0">
                <a:latin typeface="Times New Roman" pitchFamily="18" charset="0"/>
              </a:rPr>
              <a:t>t is still a reference to </a:t>
            </a:r>
            <a:r>
              <a:rPr lang="en-US" altLang="en-US" sz="2400" dirty="0" smtClean="0">
                <a:latin typeface="Courier New" pitchFamily="49" charset="0"/>
                <a:cs typeface="Courier New" pitchFamily="49" charset="0"/>
              </a:rPr>
              <a:t>“Aloha”</a:t>
            </a:r>
            <a:endParaRPr lang="en-US" altLang="en-US" sz="2400" dirty="0" smtClean="0">
              <a:latin typeface="Times New Roman" pitchFamily="18"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11</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example</a:t>
            </a:r>
            <a:endParaRPr lang="it-IT" sz="2800" dirty="0">
              <a:cs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defRPr/>
            </a:pPr>
            <a:r>
              <a:rPr lang="en-US" altLang="en-US" sz="2400" b="1" dirty="0" smtClean="0"/>
              <a:t>Determine the output: </a:t>
            </a:r>
          </a:p>
          <a:p>
            <a:pPr>
              <a:spcBef>
                <a:spcPct val="50000"/>
              </a:spcBef>
              <a:buSzPct val="85000"/>
              <a:defRPr/>
            </a:pPr>
            <a:endParaRPr lang="en-US" altLang="en-US" sz="2400" b="1" dirty="0" smtClean="0"/>
          </a:p>
          <a:p>
            <a:pPr>
              <a:spcBef>
                <a:spcPct val="50000"/>
              </a:spcBef>
              <a:buSzPct val="85000"/>
              <a:buNone/>
              <a:defRPr/>
            </a:pPr>
            <a:r>
              <a:rPr lang="en-US" altLang="en-US" sz="2400" dirty="0" err="1" smtClean="0">
                <a:latin typeface="Courier New" pitchFamily="49" charset="0"/>
                <a:cs typeface="Courier New" pitchFamily="49" charset="0"/>
              </a:rPr>
              <a:t>System.out.println</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t.indexOf</a:t>
            </a:r>
            <a:r>
              <a:rPr lang="en-US" altLang="en-US" sz="2400" dirty="0" smtClean="0">
                <a:latin typeface="Courier New" pitchFamily="49" charset="0"/>
                <a:cs typeface="Courier New" pitchFamily="49" charset="0"/>
              </a:rPr>
              <a:t> (“ha”));</a:t>
            </a:r>
          </a:p>
          <a:p>
            <a:pPr>
              <a:spcBef>
                <a:spcPct val="50000"/>
              </a:spcBef>
              <a:buSzPct val="85000"/>
              <a:buNone/>
              <a:defRPr/>
            </a:pPr>
            <a:r>
              <a:rPr lang="en-US" altLang="en-US" sz="2400" dirty="0" err="1" smtClean="0">
                <a:latin typeface="Courier New" pitchFamily="49" charset="0"/>
                <a:cs typeface="Courier New" pitchFamily="49" charset="0"/>
              </a:rPr>
              <a:t>System.out.println</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t.indexOf</a:t>
            </a:r>
            <a:r>
              <a:rPr lang="en-US" altLang="en-US" sz="2400" dirty="0" smtClean="0">
                <a:latin typeface="Courier New" pitchFamily="49" charset="0"/>
                <a:cs typeface="Courier New" pitchFamily="49" charset="0"/>
              </a:rPr>
              <a:t> (“a”));</a:t>
            </a:r>
          </a:p>
          <a:p>
            <a:pPr>
              <a:spcBef>
                <a:spcPct val="50000"/>
              </a:spcBef>
              <a:buSzPct val="85000"/>
              <a:buNone/>
              <a:defRPr/>
            </a:pPr>
            <a:r>
              <a:rPr lang="en-US" altLang="en-US" sz="2400" dirty="0" err="1" smtClean="0">
                <a:latin typeface="Courier New" pitchFamily="49" charset="0"/>
                <a:cs typeface="Courier New" pitchFamily="49" charset="0"/>
              </a:rPr>
              <a:t>System.out.println</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s.indexOf</a:t>
            </a:r>
            <a:r>
              <a:rPr lang="en-US" altLang="en-US" sz="2400" dirty="0" smtClean="0">
                <a:latin typeface="Courier New" pitchFamily="49" charset="0"/>
                <a:cs typeface="Courier New" pitchFamily="49" charset="0"/>
              </a:rPr>
              <a:t> (“ha”));</a:t>
            </a:r>
          </a:p>
          <a:p>
            <a:pPr>
              <a:spcBef>
                <a:spcPct val="50000"/>
              </a:spcBef>
              <a:buSzPct val="85000"/>
              <a:defRPr/>
            </a:pPr>
            <a:endParaRPr lang="en-US" altLang="en-US" sz="2400" dirty="0" smtClean="0"/>
          </a:p>
          <a:p>
            <a:pPr algn="ctr">
              <a:spcBef>
                <a:spcPct val="50000"/>
              </a:spcBef>
              <a:buSzPct val="85000"/>
              <a:buNone/>
              <a:defRPr/>
            </a:pPr>
            <a:r>
              <a:rPr lang="en-US" altLang="en-US" sz="2800" b="1" dirty="0" smtClean="0">
                <a:latin typeface="Times New Roman" pitchFamily="18" charset="0"/>
              </a:rPr>
              <a:t>Hint: Indexes start at 0.</a:t>
            </a:r>
            <a:endParaRPr lang="en-US" altLang="en-US" sz="2400" dirty="0" smtClean="0"/>
          </a:p>
          <a:p>
            <a:pPr>
              <a:spcBef>
                <a:spcPct val="50000"/>
              </a:spcBef>
              <a:buSzPct val="85000"/>
              <a:buNone/>
            </a:pPr>
            <a:endParaRPr lang="en-US" altLang="en-US" sz="2400" dirty="0" smtClean="0">
              <a:latin typeface="Times New Roman" pitchFamily="18" charset="0"/>
            </a:endParaRPr>
          </a:p>
          <a:p>
            <a:pPr>
              <a:spcBef>
                <a:spcPct val="50000"/>
              </a:spcBef>
              <a:buSzPct val="85000"/>
              <a:buNone/>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12</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example</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ctr">
              <a:spcBef>
                <a:spcPct val="50000"/>
              </a:spcBef>
              <a:buSzPct val="85000"/>
              <a:buNone/>
            </a:pPr>
            <a:r>
              <a:rPr lang="en-US" altLang="en-US" sz="2600" dirty="0" smtClean="0">
                <a:latin typeface="Courier New" pitchFamily="49" charset="0"/>
                <a:cs typeface="Courier New" pitchFamily="49" charset="0"/>
              </a:rPr>
              <a:t>String y1 = “Aloha”;</a:t>
            </a:r>
          </a:p>
          <a:p>
            <a:pPr algn="ctr">
              <a:spcBef>
                <a:spcPct val="50000"/>
              </a:spcBef>
              <a:buSzPct val="85000"/>
              <a:buNone/>
            </a:pPr>
            <a:r>
              <a:rPr lang="en-US" altLang="en-US" sz="2600" dirty="0" smtClean="0">
                <a:latin typeface="Courier New" pitchFamily="49" charset="0"/>
                <a:cs typeface="Courier New" pitchFamily="49" charset="0"/>
              </a:rPr>
              <a:t>String y2 = “Aloha”;</a:t>
            </a:r>
          </a:p>
          <a:p>
            <a:pPr>
              <a:spcBef>
                <a:spcPct val="50000"/>
              </a:spcBef>
              <a:buSzPct val="85000"/>
            </a:pPr>
            <a:r>
              <a:rPr lang="en-US" altLang="en-US" sz="2600" b="1" dirty="0" smtClean="0">
                <a:latin typeface="Times New Roman" pitchFamily="18" charset="0"/>
              </a:rPr>
              <a:t>These statements create two references, </a:t>
            </a:r>
            <a:r>
              <a:rPr lang="en-US" altLang="en-US" sz="2600" dirty="0" smtClean="0">
                <a:latin typeface="Courier New" pitchFamily="49" charset="0"/>
                <a:cs typeface="Courier New" pitchFamily="49" charset="0"/>
              </a:rPr>
              <a:t>y1</a:t>
            </a:r>
            <a:r>
              <a:rPr lang="en-US" altLang="en-US" sz="2600" b="1" dirty="0" smtClean="0">
                <a:latin typeface="Times New Roman" pitchFamily="18" charset="0"/>
              </a:rPr>
              <a:t> and </a:t>
            </a:r>
            <a:r>
              <a:rPr lang="en-US" altLang="en-US" sz="2600" dirty="0" smtClean="0">
                <a:latin typeface="Courier New" pitchFamily="49" charset="0"/>
                <a:cs typeface="Courier New" pitchFamily="49" charset="0"/>
              </a:rPr>
              <a:t>y2</a:t>
            </a:r>
            <a:r>
              <a:rPr lang="en-US" altLang="en-US" sz="2600" b="1" dirty="0" smtClean="0">
                <a:latin typeface="Times New Roman" pitchFamily="18" charset="0"/>
              </a:rPr>
              <a:t>, to the same string object, so </a:t>
            </a:r>
          </a:p>
          <a:p>
            <a:pPr algn="ctr">
              <a:spcBef>
                <a:spcPct val="50000"/>
              </a:spcBef>
              <a:buSzPct val="85000"/>
              <a:buNone/>
            </a:pPr>
            <a:r>
              <a:rPr lang="en-US" altLang="en-US" sz="2600" dirty="0" smtClean="0">
                <a:latin typeface="Courier New" pitchFamily="49" charset="0"/>
                <a:cs typeface="Courier New" pitchFamily="49" charset="0"/>
              </a:rPr>
              <a:t>y1 == y2   // returns true</a:t>
            </a:r>
          </a:p>
          <a:p>
            <a:pPr algn="ctr">
              <a:spcBef>
                <a:spcPct val="50000"/>
              </a:spcBef>
              <a:buSzPct val="85000"/>
              <a:buNone/>
            </a:pPr>
            <a:r>
              <a:rPr lang="en-US" altLang="en-US" sz="2600" dirty="0" smtClean="0">
                <a:latin typeface="Courier New" pitchFamily="49" charset="0"/>
                <a:cs typeface="Courier New" pitchFamily="49" charset="0"/>
              </a:rPr>
              <a:t>y1 == t   // returns false</a:t>
            </a:r>
            <a:endParaRPr lang="en-US" altLang="en-US" sz="2600" b="1" dirty="0" smtClean="0">
              <a:latin typeface="Courier New" pitchFamily="49" charset="0"/>
              <a:cs typeface="Courier New" pitchFamily="49" charset="0"/>
            </a:endParaRPr>
          </a:p>
          <a:p>
            <a:pPr>
              <a:spcBef>
                <a:spcPct val="50000"/>
              </a:spcBef>
              <a:buSzPct val="85000"/>
            </a:pPr>
            <a:r>
              <a:rPr lang="en-US" altLang="en-US" sz="2600" b="1" dirty="0" smtClean="0">
                <a:latin typeface="Times New Roman" pitchFamily="18" charset="0"/>
              </a:rPr>
              <a:t>but</a:t>
            </a:r>
          </a:p>
          <a:p>
            <a:pPr algn="ctr">
              <a:spcBef>
                <a:spcPct val="50000"/>
              </a:spcBef>
              <a:buSzPct val="85000"/>
              <a:buNone/>
            </a:pPr>
            <a:r>
              <a:rPr lang="en-US" altLang="en-US" sz="2600" dirty="0" smtClean="0">
                <a:latin typeface="Courier New" pitchFamily="49" charset="0"/>
                <a:cs typeface="Courier New" pitchFamily="49" charset="0"/>
              </a:rPr>
              <a:t>y1.equals (t)   // returns true</a:t>
            </a:r>
          </a:p>
          <a:p>
            <a:pPr>
              <a:lnSpc>
                <a:spcPct val="70000"/>
              </a:lnSpc>
              <a:spcBef>
                <a:spcPct val="50000"/>
              </a:spcBef>
              <a:buSzPct val="85000"/>
              <a:buNone/>
            </a:pPr>
            <a:endParaRPr lang="en-US" altLang="en-US" sz="2600" dirty="0" smtClean="0">
              <a:latin typeface="Courier New" pitchFamily="49" charset="0"/>
              <a:cs typeface="Courier New" pitchFamily="49" charset="0"/>
            </a:endParaRPr>
          </a:p>
          <a:p>
            <a:pPr>
              <a:lnSpc>
                <a:spcPct val="70000"/>
              </a:lnSpc>
              <a:spcBef>
                <a:spcPct val="50000"/>
              </a:spcBef>
              <a:buSzPct val="85000"/>
              <a:buNone/>
            </a:pPr>
            <a:endParaRPr lang="en-US" altLang="en-US" sz="2600" dirty="0" smtClean="0">
              <a:latin typeface="Times New Roman" pitchFamily="18" charset="0"/>
            </a:endParaRPr>
          </a:p>
          <a:p>
            <a:pPr>
              <a:spcBef>
                <a:spcPct val="50000"/>
              </a:spcBef>
              <a:buSzPct val="85000"/>
              <a:buNone/>
            </a:pPr>
            <a:endParaRPr lang="en-US" altLang="en-US" sz="2600" dirty="0" smtClean="0">
              <a:latin typeface="Times New Roman" pitchFamily="18" charset="0"/>
            </a:endParaRPr>
          </a:p>
          <a:p>
            <a:pPr>
              <a:buNone/>
            </a:pPr>
            <a:endParaRPr lang="it-IT" sz="2600"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13</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example</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a:spcBef>
                <a:spcPct val="50000"/>
              </a:spcBef>
              <a:buSzPct val="85000"/>
              <a:buNone/>
            </a:pPr>
            <a:r>
              <a:rPr lang="en-US" altLang="en-US" sz="2800" b="1" dirty="0" smtClean="0">
                <a:latin typeface="Courier New" pitchFamily="49" charset="0"/>
                <a:cs typeface="Courier New" pitchFamily="49" charset="0"/>
              </a:rPr>
              <a:t>String z = new String (“Aloha”);</a:t>
            </a:r>
          </a:p>
          <a:p>
            <a:pPr>
              <a:spcBef>
                <a:spcPct val="50000"/>
              </a:spcBef>
              <a:buSzPct val="85000"/>
            </a:pPr>
            <a:r>
              <a:rPr lang="en-US" altLang="en-US" sz="2800" b="1" dirty="0" smtClean="0"/>
              <a:t>Determine the result returned in each case:</a:t>
            </a:r>
          </a:p>
          <a:p>
            <a:pPr>
              <a:spcBef>
                <a:spcPct val="50000"/>
              </a:spcBef>
              <a:buSzPct val="85000"/>
            </a:pPr>
            <a:endParaRPr lang="en-US" altLang="en-US" sz="800" b="1" dirty="0" smtClean="0"/>
          </a:p>
          <a:p>
            <a:pPr>
              <a:lnSpc>
                <a:spcPct val="70000"/>
              </a:lnSpc>
              <a:spcBef>
                <a:spcPct val="50000"/>
              </a:spcBef>
              <a:buSzPct val="85000"/>
              <a:buNone/>
            </a:pPr>
            <a:r>
              <a:rPr lang="en-US" altLang="en-US" sz="2900" dirty="0" err="1" smtClean="0">
                <a:latin typeface="Courier New" pitchFamily="49" charset="0"/>
                <a:cs typeface="Courier New" pitchFamily="49" charset="0"/>
              </a:rPr>
              <a:t>s.equals</a:t>
            </a:r>
            <a:r>
              <a:rPr lang="en-US" altLang="en-US" sz="2900" dirty="0" smtClean="0">
                <a:latin typeface="Courier New" pitchFamily="49" charset="0"/>
                <a:cs typeface="Courier New" pitchFamily="49" charset="0"/>
              </a:rPr>
              <a:t> (“”)</a:t>
            </a:r>
          </a:p>
          <a:p>
            <a:pPr>
              <a:lnSpc>
                <a:spcPct val="70000"/>
              </a:lnSpc>
              <a:spcBef>
                <a:spcPct val="50000"/>
              </a:spcBef>
              <a:buSzPct val="85000"/>
              <a:buNone/>
            </a:pPr>
            <a:r>
              <a:rPr lang="en-US" altLang="en-US" sz="2900" dirty="0" smtClean="0">
                <a:latin typeface="Courier New" pitchFamily="49" charset="0"/>
                <a:cs typeface="Courier New" pitchFamily="49" charset="0"/>
              </a:rPr>
              <a:t>s == “”</a:t>
            </a:r>
          </a:p>
          <a:p>
            <a:pPr>
              <a:lnSpc>
                <a:spcPct val="70000"/>
              </a:lnSpc>
              <a:spcBef>
                <a:spcPct val="50000"/>
              </a:spcBef>
              <a:buSzPct val="85000"/>
              <a:buNone/>
            </a:pPr>
            <a:r>
              <a:rPr lang="en-US" altLang="en-US" sz="2900" dirty="0" err="1" smtClean="0">
                <a:latin typeface="Courier New" pitchFamily="49" charset="0"/>
                <a:cs typeface="Courier New" pitchFamily="49" charset="0"/>
              </a:rPr>
              <a:t>t.equals</a:t>
            </a:r>
            <a:r>
              <a:rPr lang="en-US" altLang="en-US" sz="2900" dirty="0" smtClean="0">
                <a:latin typeface="Courier New" pitchFamily="49" charset="0"/>
                <a:cs typeface="Courier New" pitchFamily="49" charset="0"/>
              </a:rPr>
              <a:t> (“Aloha”)</a:t>
            </a:r>
          </a:p>
          <a:p>
            <a:pPr>
              <a:lnSpc>
                <a:spcPct val="70000"/>
              </a:lnSpc>
              <a:spcBef>
                <a:spcPct val="50000"/>
              </a:spcBef>
              <a:buSzPct val="85000"/>
              <a:buNone/>
            </a:pPr>
            <a:r>
              <a:rPr lang="en-US" altLang="en-US" sz="2900" dirty="0" smtClean="0">
                <a:latin typeface="Courier New" pitchFamily="49" charset="0"/>
                <a:cs typeface="Courier New" pitchFamily="49" charset="0"/>
              </a:rPr>
              <a:t>t == “Aloha”</a:t>
            </a:r>
          </a:p>
          <a:p>
            <a:pPr>
              <a:lnSpc>
                <a:spcPct val="70000"/>
              </a:lnSpc>
              <a:spcBef>
                <a:spcPct val="50000"/>
              </a:spcBef>
              <a:buSzPct val="85000"/>
              <a:buNone/>
            </a:pPr>
            <a:r>
              <a:rPr lang="en-US" altLang="en-US" sz="2900" dirty="0" err="1" smtClean="0">
                <a:latin typeface="Courier New" pitchFamily="49" charset="0"/>
                <a:cs typeface="Courier New" pitchFamily="49" charset="0"/>
              </a:rPr>
              <a:t>t.equals</a:t>
            </a:r>
            <a:r>
              <a:rPr lang="en-US" altLang="en-US" sz="2900" dirty="0" smtClean="0">
                <a:latin typeface="Courier New" pitchFamily="49" charset="0"/>
                <a:cs typeface="Courier New" pitchFamily="49" charset="0"/>
              </a:rPr>
              <a:t> (null)</a:t>
            </a:r>
          </a:p>
          <a:p>
            <a:pPr>
              <a:lnSpc>
                <a:spcPct val="70000"/>
              </a:lnSpc>
              <a:spcBef>
                <a:spcPct val="50000"/>
              </a:spcBef>
              <a:buSzPct val="85000"/>
              <a:buNone/>
            </a:pPr>
            <a:r>
              <a:rPr lang="en-US" altLang="en-US" sz="2900" dirty="0" err="1" smtClean="0">
                <a:latin typeface="Courier New" pitchFamily="49" charset="0"/>
                <a:cs typeface="Courier New" pitchFamily="49" charset="0"/>
              </a:rPr>
              <a:t>t.equals</a:t>
            </a:r>
            <a:r>
              <a:rPr lang="en-US" altLang="en-US" sz="2900" dirty="0" smtClean="0">
                <a:latin typeface="Courier New" pitchFamily="49" charset="0"/>
                <a:cs typeface="Courier New" pitchFamily="49" charset="0"/>
              </a:rPr>
              <a:t> (z)</a:t>
            </a:r>
          </a:p>
          <a:p>
            <a:pPr>
              <a:lnSpc>
                <a:spcPct val="70000"/>
              </a:lnSpc>
              <a:spcBef>
                <a:spcPct val="50000"/>
              </a:spcBef>
              <a:buSzPct val="85000"/>
              <a:buNone/>
            </a:pPr>
            <a:r>
              <a:rPr lang="en-US" altLang="en-US" sz="2900" dirty="0" smtClean="0">
                <a:latin typeface="Courier New" pitchFamily="49" charset="0"/>
                <a:cs typeface="Courier New" pitchFamily="49" charset="0"/>
              </a:rPr>
              <a:t>t == z</a:t>
            </a:r>
          </a:p>
          <a:p>
            <a:pPr>
              <a:lnSpc>
                <a:spcPct val="70000"/>
              </a:lnSpc>
              <a:spcBef>
                <a:spcPct val="50000"/>
              </a:spcBef>
              <a:buSzPct val="85000"/>
              <a:buNone/>
            </a:pPr>
            <a:r>
              <a:rPr lang="en-US" altLang="en-US" sz="2900" dirty="0" err="1" smtClean="0">
                <a:latin typeface="Courier New" pitchFamily="49" charset="0"/>
                <a:cs typeface="Courier New" pitchFamily="49" charset="0"/>
              </a:rPr>
              <a:t>w.equals</a:t>
            </a:r>
            <a:r>
              <a:rPr lang="en-US" altLang="en-US" sz="2900" dirty="0" smtClean="0">
                <a:latin typeface="Courier New" pitchFamily="49" charset="0"/>
                <a:cs typeface="Courier New" pitchFamily="49" charset="0"/>
              </a:rPr>
              <a:t> (null)</a:t>
            </a:r>
          </a:p>
          <a:p>
            <a:pPr>
              <a:lnSpc>
                <a:spcPct val="70000"/>
              </a:lnSpc>
              <a:spcBef>
                <a:spcPct val="50000"/>
              </a:spcBef>
              <a:buSzPct val="85000"/>
              <a:buNone/>
            </a:pPr>
            <a:r>
              <a:rPr lang="en-US" altLang="en-US" sz="2900" dirty="0" smtClean="0">
                <a:latin typeface="Courier New" pitchFamily="49" charset="0"/>
                <a:cs typeface="Courier New" pitchFamily="49" charset="0"/>
              </a:rPr>
              <a:t>w == null</a:t>
            </a:r>
          </a:p>
          <a:p>
            <a:pPr>
              <a:lnSpc>
                <a:spcPct val="70000"/>
              </a:lnSpc>
              <a:spcBef>
                <a:spcPct val="50000"/>
              </a:spcBef>
              <a:buSzPct val="85000"/>
              <a:buNone/>
            </a:pPr>
            <a:endParaRPr lang="en-US" altLang="en-US" sz="2800" dirty="0" smtClean="0">
              <a:latin typeface="Courier New" pitchFamily="49" charset="0"/>
              <a:cs typeface="Courier New" pitchFamily="49" charset="0"/>
            </a:endParaRPr>
          </a:p>
          <a:p>
            <a:pPr>
              <a:lnSpc>
                <a:spcPct val="70000"/>
              </a:lnSpc>
              <a:spcBef>
                <a:spcPct val="50000"/>
              </a:spcBef>
              <a:buSzPct val="85000"/>
              <a:buNone/>
            </a:pPr>
            <a:endParaRPr lang="en-US" altLang="en-US" sz="2600" dirty="0" smtClean="0">
              <a:latin typeface="Times New Roman" pitchFamily="18" charset="0"/>
            </a:endParaRPr>
          </a:p>
          <a:p>
            <a:pPr>
              <a:spcBef>
                <a:spcPct val="50000"/>
              </a:spcBef>
              <a:buSzPct val="85000"/>
              <a:buNone/>
            </a:pPr>
            <a:endParaRPr lang="en-US" altLang="en-US" sz="2600" dirty="0" smtClean="0">
              <a:latin typeface="Times New Roman" pitchFamily="18" charset="0"/>
            </a:endParaRPr>
          </a:p>
          <a:p>
            <a:pPr>
              <a:buNone/>
            </a:pPr>
            <a:endParaRPr lang="it-IT" sz="2600"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14</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example</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buNone/>
            </a:pPr>
            <a:endParaRPr lang="it-IT" altLang="en-US" sz="2400" dirty="0" smtClean="0">
              <a:latin typeface="Courier New" pitchFamily="49" charset="0"/>
              <a:cs typeface="Courier New" pitchFamily="49" charset="0"/>
            </a:endParaRPr>
          </a:p>
          <a:p>
            <a:pPr>
              <a:buNone/>
            </a:pPr>
            <a:r>
              <a:rPr lang="it-IT" altLang="en-US" sz="2400" dirty="0" err="1" smtClean="0">
                <a:latin typeface="Courier New" pitchFamily="49" charset="0"/>
                <a:cs typeface="Courier New" pitchFamily="49" charset="0"/>
              </a:rPr>
              <a:t>System.out.println</a:t>
            </a:r>
            <a:r>
              <a:rPr lang="it-IT" altLang="en-US" sz="2400" dirty="0" smtClean="0">
                <a:latin typeface="Courier New" pitchFamily="49" charset="0"/>
                <a:cs typeface="Courier New" pitchFamily="49" charset="0"/>
              </a:rPr>
              <a:t>("abc"); </a:t>
            </a:r>
          </a:p>
          <a:p>
            <a:pPr>
              <a:buNone/>
            </a:pPr>
            <a:r>
              <a:rPr lang="it-IT" altLang="en-US" sz="2400" dirty="0" err="1" smtClean="0">
                <a:latin typeface="Courier New" pitchFamily="49" charset="0"/>
                <a:cs typeface="Courier New" pitchFamily="49" charset="0"/>
              </a:rPr>
              <a:t>String</a:t>
            </a:r>
            <a:r>
              <a:rPr lang="it-IT" altLang="en-US" sz="2400" dirty="0" smtClean="0">
                <a:latin typeface="Courier New" pitchFamily="49" charset="0"/>
                <a:cs typeface="Courier New" pitchFamily="49" charset="0"/>
              </a:rPr>
              <a:t> </a:t>
            </a:r>
            <a:r>
              <a:rPr lang="it-IT" altLang="en-US" sz="2400" dirty="0" err="1" smtClean="0">
                <a:latin typeface="Courier New" pitchFamily="49" charset="0"/>
                <a:cs typeface="Courier New" pitchFamily="49" charset="0"/>
              </a:rPr>
              <a:t>cde</a:t>
            </a:r>
            <a:r>
              <a:rPr lang="it-IT" altLang="en-US" sz="2400" dirty="0" smtClean="0">
                <a:latin typeface="Courier New" pitchFamily="49" charset="0"/>
                <a:cs typeface="Courier New" pitchFamily="49" charset="0"/>
              </a:rPr>
              <a:t> = "</a:t>
            </a:r>
            <a:r>
              <a:rPr lang="it-IT" altLang="en-US" sz="2400" dirty="0" err="1" smtClean="0">
                <a:latin typeface="Courier New" pitchFamily="49" charset="0"/>
                <a:cs typeface="Courier New" pitchFamily="49" charset="0"/>
              </a:rPr>
              <a:t>cde</a:t>
            </a:r>
            <a:r>
              <a:rPr lang="it-IT" altLang="en-US" sz="2400" dirty="0" smtClean="0">
                <a:latin typeface="Courier New" pitchFamily="49" charset="0"/>
                <a:cs typeface="Courier New" pitchFamily="49" charset="0"/>
              </a:rPr>
              <a:t>"; </a:t>
            </a:r>
          </a:p>
          <a:p>
            <a:pPr>
              <a:buNone/>
            </a:pPr>
            <a:r>
              <a:rPr lang="it-IT" altLang="en-US" sz="2400" dirty="0" err="1" smtClean="0">
                <a:latin typeface="Courier New" pitchFamily="49" charset="0"/>
                <a:cs typeface="Courier New" pitchFamily="49" charset="0"/>
              </a:rPr>
              <a:t>System.out.println</a:t>
            </a:r>
            <a:r>
              <a:rPr lang="it-IT" altLang="en-US" sz="2400" dirty="0" smtClean="0">
                <a:latin typeface="Courier New" pitchFamily="49" charset="0"/>
                <a:cs typeface="Courier New" pitchFamily="49" charset="0"/>
              </a:rPr>
              <a:t>("abc" + </a:t>
            </a:r>
            <a:r>
              <a:rPr lang="it-IT" altLang="en-US" sz="2400" dirty="0" err="1" smtClean="0">
                <a:latin typeface="Courier New" pitchFamily="49" charset="0"/>
                <a:cs typeface="Courier New" pitchFamily="49" charset="0"/>
              </a:rPr>
              <a:t>cde</a:t>
            </a:r>
            <a:r>
              <a:rPr lang="it-IT" altLang="en-US" sz="2400" dirty="0" smtClean="0">
                <a:latin typeface="Courier New" pitchFamily="49" charset="0"/>
                <a:cs typeface="Courier New" pitchFamily="49" charset="0"/>
              </a:rPr>
              <a:t>); </a:t>
            </a:r>
          </a:p>
          <a:p>
            <a:pPr>
              <a:buNone/>
            </a:pPr>
            <a:r>
              <a:rPr lang="it-IT" altLang="en-US" sz="2400" dirty="0" err="1" smtClean="0">
                <a:latin typeface="Courier New" pitchFamily="49" charset="0"/>
                <a:cs typeface="Courier New" pitchFamily="49" charset="0"/>
              </a:rPr>
              <a:t>String</a:t>
            </a:r>
            <a:r>
              <a:rPr lang="it-IT" altLang="en-US" sz="2400" dirty="0" smtClean="0">
                <a:latin typeface="Courier New" pitchFamily="49" charset="0"/>
                <a:cs typeface="Courier New" pitchFamily="49" charset="0"/>
              </a:rPr>
              <a:t> c = "abc".</a:t>
            </a:r>
            <a:r>
              <a:rPr lang="it-IT" altLang="en-US" sz="2400" dirty="0" err="1" smtClean="0">
                <a:latin typeface="Courier New" pitchFamily="49" charset="0"/>
                <a:cs typeface="Courier New" pitchFamily="49" charset="0"/>
              </a:rPr>
              <a:t>substring</a:t>
            </a:r>
            <a:r>
              <a:rPr lang="it-IT" altLang="en-US" sz="2400" dirty="0" smtClean="0">
                <a:latin typeface="Courier New" pitchFamily="49" charset="0"/>
                <a:cs typeface="Courier New" pitchFamily="49" charset="0"/>
              </a:rPr>
              <a:t>(2,3); </a:t>
            </a:r>
          </a:p>
          <a:p>
            <a:pPr>
              <a:buNone/>
            </a:pPr>
            <a:r>
              <a:rPr lang="it-IT" altLang="en-US" sz="2400" dirty="0" err="1" smtClean="0">
                <a:latin typeface="Courier New" pitchFamily="49" charset="0"/>
                <a:cs typeface="Courier New" pitchFamily="49" charset="0"/>
              </a:rPr>
              <a:t>String</a:t>
            </a:r>
            <a:r>
              <a:rPr lang="it-IT" altLang="en-US" sz="2400" dirty="0" smtClean="0">
                <a:latin typeface="Courier New" pitchFamily="49" charset="0"/>
                <a:cs typeface="Courier New" pitchFamily="49" charset="0"/>
              </a:rPr>
              <a:t> d = </a:t>
            </a:r>
            <a:r>
              <a:rPr lang="it-IT" altLang="en-US" sz="2400" dirty="0" err="1" smtClean="0">
                <a:latin typeface="Courier New" pitchFamily="49" charset="0"/>
                <a:cs typeface="Courier New" pitchFamily="49" charset="0"/>
              </a:rPr>
              <a:t>cde.substring</a:t>
            </a:r>
            <a:r>
              <a:rPr lang="it-IT" altLang="en-US" sz="2400" dirty="0" smtClean="0">
                <a:latin typeface="Courier New" pitchFamily="49" charset="0"/>
                <a:cs typeface="Courier New" pitchFamily="49" charset="0"/>
              </a:rPr>
              <a:t>(1, 2); </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15</a:t>
            </a:fld>
            <a:endParaRPr lang="en-US"/>
          </a:p>
        </p:txBody>
      </p:sp>
      <p:sp>
        <p:nvSpPr>
          <p:cNvPr id="5" name="Titolo 4"/>
          <p:cNvSpPr>
            <a:spLocks noGrp="1"/>
          </p:cNvSpPr>
          <p:nvPr>
            <p:ph type="title"/>
          </p:nvPr>
        </p:nvSpPr>
        <p:spPr/>
        <p:txBody>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example</a:t>
            </a:r>
            <a:endParaRPr lang="it-IT"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12776"/>
            <a:ext cx="8229600" cy="4896544"/>
          </a:xfrm>
        </p:spPr>
        <p:txBody>
          <a:bodyPr>
            <a:noAutofit/>
          </a:bodyPr>
          <a:lstStyle/>
          <a:p>
            <a:pPr>
              <a:spcBef>
                <a:spcPct val="50000"/>
              </a:spcBef>
              <a:buSzPct val="85000"/>
              <a:defRPr/>
            </a:pPr>
            <a:r>
              <a:rPr lang="en-US" altLang="en-US" sz="2800" dirty="0" smtClean="0">
                <a:latin typeface="Times New Roman" pitchFamily="18" charset="0"/>
                <a:cs typeface="Times New Roman" pitchFamily="18" charset="0"/>
              </a:rPr>
              <a:t>The </a:t>
            </a:r>
            <a:r>
              <a:rPr lang="en-US" altLang="en-US" sz="2800" b="1" dirty="0" smtClean="0">
                <a:latin typeface="Courier New" pitchFamily="49" charset="0"/>
                <a:cs typeface="Courier New" pitchFamily="49" charset="0"/>
              </a:rPr>
              <a:t>Scanner</a:t>
            </a:r>
            <a:r>
              <a:rPr lang="en-US" altLang="en-US" sz="2800" dirty="0" smtClean="0">
                <a:latin typeface="Times New Roman" pitchFamily="18" charset="0"/>
                <a:cs typeface="Times New Roman" pitchFamily="18" charset="0"/>
              </a:rPr>
              <a:t> class allows users easy access to text data.  A </a:t>
            </a:r>
            <a:r>
              <a:rPr lang="en-US" altLang="en-US" sz="2800" i="1" dirty="0" smtClean="0">
                <a:latin typeface="Times New Roman" pitchFamily="18" charset="0"/>
                <a:cs typeface="Times New Roman" pitchFamily="18" charset="0"/>
              </a:rPr>
              <a:t>text</a:t>
            </a:r>
            <a:r>
              <a:rPr lang="en-US" altLang="en-US" sz="2800" dirty="0" smtClean="0">
                <a:latin typeface="Times New Roman" pitchFamily="18" charset="0"/>
                <a:cs typeface="Times New Roman" pitchFamily="18" charset="0"/>
              </a:rPr>
              <a:t> is a sequence of lines, separated by end-of-line markers.  A Scanner object skips over irrelevant characters called </a:t>
            </a:r>
            <a:r>
              <a:rPr lang="en-US" altLang="en-US" sz="2800" i="1" dirty="0" smtClean="0">
                <a:latin typeface="Times New Roman" pitchFamily="18" charset="0"/>
                <a:cs typeface="Times New Roman" pitchFamily="18" charset="0"/>
              </a:rPr>
              <a:t>delimiters</a:t>
            </a:r>
            <a:r>
              <a:rPr lang="en-US" altLang="en-US" sz="2800" dirty="0" smtClean="0">
                <a:latin typeface="Times New Roman" pitchFamily="18" charset="0"/>
                <a:cs typeface="Times New Roman" pitchFamily="18" charset="0"/>
              </a:rPr>
              <a:t> (spaces, tabs, end-of-line markers, …) to access </a:t>
            </a:r>
            <a:r>
              <a:rPr lang="en-US" altLang="en-US" sz="2800" i="1" dirty="0" smtClean="0">
                <a:latin typeface="Times New Roman" pitchFamily="18" charset="0"/>
                <a:cs typeface="Times New Roman" pitchFamily="18" charset="0"/>
              </a:rPr>
              <a:t>tokens</a:t>
            </a:r>
            <a:r>
              <a:rPr lang="en-US" altLang="en-US" sz="2800" dirty="0" smtClean="0">
                <a:latin typeface="Times New Roman" pitchFamily="18" charset="0"/>
                <a:cs typeface="Times New Roman" pitchFamily="18" charset="0"/>
              </a:rPr>
              <a:t> (primitive types and strings; for example, integers). </a:t>
            </a:r>
          </a:p>
          <a:p>
            <a:pPr>
              <a:spcBef>
                <a:spcPts val="1200"/>
              </a:spcBef>
              <a:buSzPct val="85000"/>
              <a:defRPr/>
            </a:pPr>
            <a:r>
              <a:rPr lang="en-US" altLang="en-US" sz="2800" dirty="0" smtClean="0">
                <a:latin typeface="Times New Roman" pitchFamily="18" charset="0"/>
                <a:cs typeface="Times New Roman" pitchFamily="18" charset="0"/>
              </a:rPr>
              <a:t>The default whitespace delimiter used by a scanner is as recognized by </a:t>
            </a:r>
            <a:r>
              <a:rPr lang="en-US" altLang="en-US" sz="2800" b="1" dirty="0" err="1" smtClean="0">
                <a:latin typeface="Courier New" pitchFamily="49" charset="0"/>
                <a:cs typeface="Courier New" pitchFamily="49" charset="0"/>
              </a:rPr>
              <a:t>Character.isWhiteSpace</a:t>
            </a:r>
            <a:endParaRPr lang="en-US" altLang="en-US" sz="2800" b="1" dirty="0" smtClean="0">
              <a:latin typeface="Courier New" pitchFamily="49" charset="0"/>
              <a:cs typeface="Courier New" pitchFamily="49" charset="0"/>
            </a:endParaRPr>
          </a:p>
          <a:p>
            <a:pPr>
              <a:spcBef>
                <a:spcPts val="1200"/>
              </a:spcBef>
              <a:buSzPct val="85000"/>
              <a:defRPr/>
            </a:pPr>
            <a:endParaRPr lang="en-US" altLang="en-US" sz="2800" b="1" dirty="0" smtClean="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16</a:t>
            </a:fld>
            <a:endParaRPr lang="en-US"/>
          </a:p>
        </p:txBody>
      </p:sp>
      <p:sp>
        <p:nvSpPr>
          <p:cNvPr id="5" name="Titolo 4"/>
          <p:cNvSpPr>
            <a:spLocks noGrp="1"/>
          </p:cNvSpPr>
          <p:nvPr>
            <p:ph type="title"/>
          </p:nvPr>
        </p:nvSpPr>
        <p:spPr/>
        <p:txBody>
          <a:bodyPr/>
          <a:lstStyle/>
          <a:p>
            <a:r>
              <a:rPr lang="it-IT" dirty="0" smtClean="0"/>
              <a:t>The </a:t>
            </a:r>
            <a:r>
              <a:rPr lang="it-IT" dirty="0" smtClean="0">
                <a:latin typeface="Courier New" pitchFamily="49" charset="0"/>
                <a:cs typeface="Courier New" pitchFamily="49" charset="0"/>
              </a:rPr>
              <a:t>Scanner</a:t>
            </a:r>
            <a:r>
              <a:rPr lang="it-IT" dirty="0" smtClean="0"/>
              <a:t> </a:t>
            </a:r>
            <a:r>
              <a:rPr lang="it-IT" dirty="0" err="1" smtClean="0"/>
              <a:t>class</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a:spcBef>
                <a:spcPct val="50000"/>
              </a:spcBef>
              <a:buSzPct val="85000"/>
              <a:defRPr/>
            </a:pPr>
            <a:r>
              <a:rPr lang="en-US" altLang="en-US" sz="3300" dirty="0" smtClean="0">
                <a:latin typeface="Times New Roman" pitchFamily="18" charset="0"/>
                <a:cs typeface="Times New Roman" pitchFamily="18" charset="0"/>
              </a:rPr>
              <a:t>The text can be entered from the </a:t>
            </a:r>
            <a:r>
              <a:rPr lang="en-US" altLang="en-US" sz="3300" dirty="0" smtClean="0">
                <a:solidFill>
                  <a:srgbClr val="FF0000"/>
                </a:solidFill>
                <a:latin typeface="Times New Roman" pitchFamily="18" charset="0"/>
                <a:cs typeface="Times New Roman" pitchFamily="18" charset="0"/>
              </a:rPr>
              <a:t>keyboard</a:t>
            </a:r>
            <a:r>
              <a:rPr lang="en-US" altLang="en-US" sz="3300" dirty="0" smtClean="0">
                <a:latin typeface="Times New Roman" pitchFamily="18" charset="0"/>
                <a:cs typeface="Times New Roman" pitchFamily="18" charset="0"/>
              </a:rPr>
              <a:t>, entered from a </a:t>
            </a:r>
            <a:r>
              <a:rPr lang="en-US" altLang="en-US" sz="3300" dirty="0" smtClean="0">
                <a:solidFill>
                  <a:srgbClr val="FF0000"/>
                </a:solidFill>
                <a:latin typeface="Times New Roman" pitchFamily="18" charset="0"/>
                <a:cs typeface="Times New Roman" pitchFamily="18" charset="0"/>
              </a:rPr>
              <a:t>file</a:t>
            </a:r>
            <a:r>
              <a:rPr lang="en-US" altLang="en-US" sz="3300" dirty="0" smtClean="0">
                <a:latin typeface="Times New Roman" pitchFamily="18" charset="0"/>
                <a:cs typeface="Times New Roman" pitchFamily="18" charset="0"/>
              </a:rPr>
              <a:t>, or consist of a </a:t>
            </a:r>
            <a:r>
              <a:rPr lang="en-US" altLang="en-US" sz="3300" dirty="0" smtClean="0">
                <a:solidFill>
                  <a:srgbClr val="FF0000"/>
                </a:solidFill>
                <a:latin typeface="Times New Roman" pitchFamily="18" charset="0"/>
                <a:cs typeface="Times New Roman" pitchFamily="18" charset="0"/>
              </a:rPr>
              <a:t>string of characters</a:t>
            </a:r>
            <a:r>
              <a:rPr lang="en-US" altLang="en-US" sz="3300" dirty="0" smtClean="0">
                <a:latin typeface="Times New Roman" pitchFamily="18" charset="0"/>
                <a:cs typeface="Times New Roman" pitchFamily="18" charset="0"/>
              </a:rPr>
              <a:t>.  The </a:t>
            </a:r>
            <a:r>
              <a:rPr lang="en-US" altLang="en-US" sz="3300" dirty="0" smtClean="0">
                <a:latin typeface="Courier New" pitchFamily="49" charset="0"/>
                <a:cs typeface="Courier New" pitchFamily="49" charset="0"/>
              </a:rPr>
              <a:t>Scanner</a:t>
            </a:r>
            <a:r>
              <a:rPr lang="en-US" altLang="en-US" sz="3300" dirty="0" smtClean="0">
                <a:latin typeface="Times New Roman" pitchFamily="18" charset="0"/>
                <a:cs typeface="Times New Roman" pitchFamily="18" charset="0"/>
              </a:rPr>
              <a:t> class has constructors to initialize each of the three kinds of Scanner object.</a:t>
            </a:r>
          </a:p>
          <a:p>
            <a:pPr>
              <a:spcBef>
                <a:spcPct val="50000"/>
              </a:spcBef>
              <a:buSzPct val="85000"/>
              <a:buNone/>
              <a:defRPr/>
            </a:pPr>
            <a:endParaRPr lang="en-US" altLang="en-US" sz="2800" dirty="0" smtClean="0">
              <a:latin typeface="Courier New" pitchFamily="49" charset="0"/>
              <a:cs typeface="Courier New" pitchFamily="49" charset="0"/>
            </a:endParaRPr>
          </a:p>
          <a:p>
            <a:pPr>
              <a:spcBef>
                <a:spcPct val="50000"/>
              </a:spcBef>
              <a:buSzPct val="85000"/>
              <a:buNone/>
              <a:defRPr/>
            </a:pPr>
            <a:r>
              <a:rPr lang="en-US" altLang="en-US" sz="2400" dirty="0" smtClean="0">
                <a:latin typeface="Courier New" pitchFamily="49" charset="0"/>
                <a:cs typeface="Courier New" pitchFamily="49" charset="0"/>
              </a:rPr>
              <a:t>Scanner </a:t>
            </a:r>
            <a:r>
              <a:rPr lang="en-US" altLang="en-US" sz="2400" dirty="0" err="1" smtClean="0">
                <a:latin typeface="Courier New" pitchFamily="49" charset="0"/>
                <a:cs typeface="Courier New" pitchFamily="49" charset="0"/>
              </a:rPr>
              <a:t>keyboardScanner</a:t>
            </a:r>
            <a:r>
              <a:rPr lang="en-US" altLang="en-US" sz="2400" dirty="0" smtClean="0">
                <a:latin typeface="Courier New" pitchFamily="49" charset="0"/>
                <a:cs typeface="Courier New" pitchFamily="49" charset="0"/>
              </a:rPr>
              <a:t> = </a:t>
            </a:r>
            <a:r>
              <a:rPr lang="en-US" altLang="en-US" sz="2400" b="1" dirty="0" smtClean="0">
                <a:latin typeface="Courier New" pitchFamily="49" charset="0"/>
                <a:cs typeface="Courier New" pitchFamily="49" charset="0"/>
              </a:rPr>
              <a:t>new</a:t>
            </a:r>
            <a:r>
              <a:rPr lang="en-US" altLang="en-US" sz="2400" dirty="0" smtClean="0">
                <a:latin typeface="Courier New" pitchFamily="49" charset="0"/>
                <a:cs typeface="Courier New" pitchFamily="49" charset="0"/>
              </a:rPr>
              <a:t> Scanner (</a:t>
            </a:r>
            <a:r>
              <a:rPr lang="en-US" altLang="en-US" sz="2400" dirty="0" err="1" smtClean="0">
                <a:latin typeface="Courier New" pitchFamily="49" charset="0"/>
                <a:cs typeface="Courier New" pitchFamily="49" charset="0"/>
              </a:rPr>
              <a:t>System.in</a:t>
            </a:r>
            <a:r>
              <a:rPr lang="en-US" altLang="en-US" sz="2400" dirty="0" smtClean="0">
                <a:latin typeface="Courier New" pitchFamily="49" charset="0"/>
                <a:cs typeface="Courier New" pitchFamily="49" charset="0"/>
              </a:rPr>
              <a:t>);</a:t>
            </a:r>
          </a:p>
          <a:p>
            <a:pPr>
              <a:spcBef>
                <a:spcPct val="50000"/>
              </a:spcBef>
              <a:buSzPct val="85000"/>
              <a:buNone/>
              <a:defRPr/>
            </a:pPr>
            <a:r>
              <a:rPr lang="en-US" altLang="en-US" sz="2400" dirty="0" err="1" smtClean="0">
                <a:latin typeface="Courier New" pitchFamily="49" charset="0"/>
                <a:cs typeface="Courier New" pitchFamily="49" charset="0"/>
              </a:rPr>
              <a:t>int</a:t>
            </a:r>
            <a:r>
              <a:rPr lang="en-US" altLang="en-US" sz="2400" dirty="0" smtClean="0">
                <a:latin typeface="Courier New" pitchFamily="49" charset="0"/>
                <a:cs typeface="Courier New" pitchFamily="49" charset="0"/>
              </a:rPr>
              <a:t> n = </a:t>
            </a:r>
            <a:r>
              <a:rPr lang="en-US" altLang="en-US" sz="2400" dirty="0" err="1" smtClean="0">
                <a:latin typeface="Courier New" pitchFamily="49" charset="0"/>
                <a:cs typeface="Courier New" pitchFamily="49" charset="0"/>
              </a:rPr>
              <a:t>keyboardScanner.nextInt</a:t>
            </a:r>
            <a:r>
              <a:rPr lang="en-US" altLang="en-US" sz="2400" dirty="0" smtClean="0">
                <a:latin typeface="Courier New" pitchFamily="49" charset="0"/>
                <a:cs typeface="Courier New" pitchFamily="49" charset="0"/>
              </a:rPr>
              <a:t>();</a:t>
            </a:r>
          </a:p>
          <a:p>
            <a:pPr>
              <a:spcBef>
                <a:spcPct val="50000"/>
              </a:spcBef>
              <a:buSzPct val="85000"/>
              <a:buNone/>
              <a:defRPr/>
            </a:pPr>
            <a:endParaRPr lang="en-US" altLang="en-US" sz="2800" dirty="0" smtClean="0">
              <a:latin typeface="Arial" pitchFamily="34" charset="0"/>
              <a:cs typeface="Arial" pitchFamily="34" charset="0"/>
            </a:endParaRPr>
          </a:p>
          <a:p>
            <a:pPr>
              <a:spcBef>
                <a:spcPct val="50000"/>
              </a:spcBef>
              <a:buSzPct val="85000"/>
              <a:defRPr/>
            </a:pPr>
            <a:r>
              <a:rPr lang="en-US" altLang="en-US" sz="2800" dirty="0" smtClean="0">
                <a:cs typeface="Arial" pitchFamily="34" charset="0"/>
              </a:rPr>
              <a:t>Suppose the input from the keyboard is 74</a:t>
            </a:r>
          </a:p>
          <a:p>
            <a:pPr>
              <a:spcBef>
                <a:spcPct val="50000"/>
              </a:spcBef>
              <a:buSzPct val="85000"/>
              <a:defRPr/>
            </a:pPr>
            <a:r>
              <a:rPr lang="en-US" altLang="en-US" sz="2800" dirty="0" smtClean="0">
                <a:cs typeface="Arial" pitchFamily="34" charset="0"/>
              </a:rPr>
              <a:t>Then the token 74 will be stored in the variable </a:t>
            </a:r>
            <a:r>
              <a:rPr lang="en-US" altLang="en-US" sz="2800" dirty="0" smtClean="0">
                <a:latin typeface="Arial" pitchFamily="34" charset="0"/>
                <a:cs typeface="Arial" pitchFamily="34" charset="0"/>
              </a:rPr>
              <a:t>n</a:t>
            </a:r>
            <a:r>
              <a:rPr lang="en-US" altLang="en-US" sz="2800" dirty="0" smtClean="0">
                <a:cs typeface="Arial" pitchFamily="34" charset="0"/>
              </a:rPr>
              <a:t>.</a:t>
            </a:r>
          </a:p>
          <a:p>
            <a:endParaRPr lang="it-IT" dirty="0">
              <a:latin typeface="Times New Roman" pitchFamily="18" charset="0"/>
              <a:cs typeface="Times New Roman" pitchFamily="18"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17</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686800" cy="4525963"/>
          </a:xfrm>
        </p:spPr>
        <p:txBody>
          <a:bodyPr>
            <a:noAutofit/>
          </a:bodyPr>
          <a:lstStyle/>
          <a:p>
            <a:pPr marL="0">
              <a:lnSpc>
                <a:spcPct val="60000"/>
              </a:lnSpc>
              <a:spcBef>
                <a:spcPct val="50000"/>
              </a:spcBef>
              <a:buSzPct val="85000"/>
              <a:buNone/>
              <a:defRPr/>
            </a:pPr>
            <a:r>
              <a:rPr lang="en-US" altLang="en-US" sz="2300" dirty="0" smtClean="0">
                <a:latin typeface="Courier New" pitchFamily="49" charset="0"/>
                <a:cs typeface="Courier New" pitchFamily="49" charset="0"/>
              </a:rPr>
              <a:t>Scanner </a:t>
            </a:r>
            <a:r>
              <a:rPr lang="en-US" altLang="en-US" sz="2300" dirty="0" err="1" smtClean="0">
                <a:latin typeface="Courier New" pitchFamily="49" charset="0"/>
                <a:cs typeface="Courier New" pitchFamily="49" charset="0"/>
              </a:rPr>
              <a:t>keyboardScanner</a:t>
            </a:r>
            <a:r>
              <a:rPr lang="en-US" altLang="en-US" sz="2300" dirty="0" smtClean="0">
                <a:latin typeface="Courier New" pitchFamily="49" charset="0"/>
                <a:cs typeface="Courier New" pitchFamily="49" charset="0"/>
              </a:rPr>
              <a:t>=</a:t>
            </a:r>
            <a:r>
              <a:rPr lang="en-US" altLang="en-US" sz="2300" b="1" dirty="0" smtClean="0">
                <a:latin typeface="Courier New" pitchFamily="49" charset="0"/>
                <a:cs typeface="Courier New" pitchFamily="49" charset="0"/>
              </a:rPr>
              <a:t>new</a:t>
            </a:r>
            <a:r>
              <a:rPr lang="en-US" altLang="en-US" sz="2300" dirty="0" smtClean="0">
                <a:latin typeface="Courier New" pitchFamily="49" charset="0"/>
                <a:cs typeface="Courier New" pitchFamily="49" charset="0"/>
              </a:rPr>
              <a:t> Scanner (</a:t>
            </a:r>
            <a:r>
              <a:rPr lang="en-US" altLang="en-US" sz="2300" dirty="0" err="1" smtClean="0">
                <a:latin typeface="Courier New" pitchFamily="49" charset="0"/>
                <a:cs typeface="Courier New" pitchFamily="49" charset="0"/>
              </a:rPr>
              <a:t>System.in</a:t>
            </a:r>
            <a:r>
              <a:rPr lang="en-US" altLang="en-US" sz="2300" dirty="0" smtClean="0">
                <a:latin typeface="Courier New" pitchFamily="49" charset="0"/>
                <a:cs typeface="Courier New" pitchFamily="49" charset="0"/>
              </a:rPr>
              <a:t>);</a:t>
            </a:r>
          </a:p>
          <a:p>
            <a:pPr marL="0">
              <a:lnSpc>
                <a:spcPct val="60000"/>
              </a:lnSpc>
              <a:spcBef>
                <a:spcPct val="50000"/>
              </a:spcBef>
              <a:buSzPct val="85000"/>
              <a:buNone/>
              <a:defRPr/>
            </a:pPr>
            <a:r>
              <a:rPr lang="en-US" altLang="en-US" sz="2300" b="1" dirty="0" err="1" smtClean="0">
                <a:latin typeface="Courier New" pitchFamily="49" charset="0"/>
                <a:cs typeface="Courier New" pitchFamily="49" charset="0"/>
              </a:rPr>
              <a:t>int</a:t>
            </a:r>
            <a:r>
              <a:rPr lang="en-US" altLang="en-US" sz="2300" dirty="0" smtClean="0">
                <a:latin typeface="Courier New" pitchFamily="49" charset="0"/>
                <a:cs typeface="Courier New" pitchFamily="49" charset="0"/>
              </a:rPr>
              <a:t> j, k, m, n; </a:t>
            </a:r>
          </a:p>
          <a:p>
            <a:pPr marL="0">
              <a:lnSpc>
                <a:spcPct val="60000"/>
              </a:lnSpc>
              <a:spcBef>
                <a:spcPct val="50000"/>
              </a:spcBef>
              <a:buSzPct val="85000"/>
              <a:buNone/>
              <a:defRPr/>
            </a:pPr>
            <a:r>
              <a:rPr lang="en-US" altLang="en-US" sz="2300" dirty="0" smtClean="0">
                <a:latin typeface="Courier New" pitchFamily="49" charset="0"/>
                <a:cs typeface="Courier New" pitchFamily="49" charset="0"/>
              </a:rPr>
              <a:t>j = </a:t>
            </a:r>
            <a:r>
              <a:rPr lang="en-US" altLang="en-US" sz="2300" dirty="0" err="1" smtClean="0">
                <a:latin typeface="Courier New" pitchFamily="49" charset="0"/>
                <a:cs typeface="Courier New" pitchFamily="49" charset="0"/>
              </a:rPr>
              <a:t>keyboardScanner.nextInt</a:t>
            </a:r>
            <a:r>
              <a:rPr lang="en-US" altLang="en-US" sz="2300" dirty="0" smtClean="0">
                <a:latin typeface="Courier New" pitchFamily="49" charset="0"/>
                <a:cs typeface="Courier New" pitchFamily="49" charset="0"/>
              </a:rPr>
              <a:t>();</a:t>
            </a:r>
          </a:p>
          <a:p>
            <a:pPr marL="0">
              <a:lnSpc>
                <a:spcPct val="60000"/>
              </a:lnSpc>
              <a:spcBef>
                <a:spcPct val="50000"/>
              </a:spcBef>
              <a:buSzPct val="85000"/>
              <a:buNone/>
              <a:defRPr/>
            </a:pPr>
            <a:r>
              <a:rPr lang="en-US" altLang="en-US" sz="2300" dirty="0" smtClean="0">
                <a:latin typeface="Courier New" pitchFamily="49" charset="0"/>
                <a:cs typeface="Courier New" pitchFamily="49" charset="0"/>
              </a:rPr>
              <a:t>k = </a:t>
            </a:r>
            <a:r>
              <a:rPr lang="en-US" altLang="en-US" sz="2300" dirty="0" err="1" smtClean="0">
                <a:latin typeface="Courier New" pitchFamily="49" charset="0"/>
                <a:cs typeface="Courier New" pitchFamily="49" charset="0"/>
              </a:rPr>
              <a:t>keyboardScanner.nextInt</a:t>
            </a:r>
            <a:r>
              <a:rPr lang="en-US" altLang="en-US" sz="2300" dirty="0" smtClean="0">
                <a:latin typeface="Courier New" pitchFamily="49" charset="0"/>
                <a:cs typeface="Courier New" pitchFamily="49" charset="0"/>
              </a:rPr>
              <a:t>();</a:t>
            </a:r>
          </a:p>
          <a:p>
            <a:pPr marL="0">
              <a:lnSpc>
                <a:spcPct val="60000"/>
              </a:lnSpc>
              <a:spcBef>
                <a:spcPct val="50000"/>
              </a:spcBef>
              <a:buSzPct val="85000"/>
              <a:buNone/>
              <a:defRPr/>
            </a:pPr>
            <a:r>
              <a:rPr lang="en-US" altLang="en-US" sz="2300" dirty="0" smtClean="0">
                <a:latin typeface="Courier New" pitchFamily="49" charset="0"/>
                <a:cs typeface="Courier New" pitchFamily="49" charset="0"/>
              </a:rPr>
              <a:t>m = </a:t>
            </a:r>
            <a:r>
              <a:rPr lang="en-US" altLang="en-US" sz="2300" dirty="0" err="1" smtClean="0">
                <a:latin typeface="Courier New" pitchFamily="49" charset="0"/>
                <a:cs typeface="Courier New" pitchFamily="49" charset="0"/>
              </a:rPr>
              <a:t>keyboardScanner.nextInt</a:t>
            </a:r>
            <a:r>
              <a:rPr lang="en-US" altLang="en-US" sz="2300" dirty="0" smtClean="0">
                <a:latin typeface="Courier New" pitchFamily="49" charset="0"/>
                <a:cs typeface="Courier New" pitchFamily="49" charset="0"/>
              </a:rPr>
              <a:t>();</a:t>
            </a:r>
          </a:p>
          <a:p>
            <a:pPr marL="0">
              <a:spcBef>
                <a:spcPts val="1800"/>
              </a:spcBef>
              <a:spcAft>
                <a:spcPts val="600"/>
              </a:spcAft>
              <a:buSzPct val="85000"/>
              <a:defRPr/>
            </a:pPr>
            <a:r>
              <a:rPr lang="en-US" altLang="en-US" sz="2300" dirty="0" smtClean="0">
                <a:cs typeface="Arial" pitchFamily="34" charset="0"/>
              </a:rPr>
              <a:t>Suppose the input from the keyboard is:  </a:t>
            </a:r>
            <a:r>
              <a:rPr lang="en-US" altLang="en-US" sz="2300" dirty="0" smtClean="0">
                <a:latin typeface="Courier New" pitchFamily="49" charset="0"/>
                <a:cs typeface="Courier New" pitchFamily="49" charset="0"/>
              </a:rPr>
              <a:t>74    58    </a:t>
            </a:r>
            <a:r>
              <a:rPr lang="en-US" altLang="en-US" sz="2300" dirty="0" smtClean="0">
                <a:cs typeface="Arial" pitchFamily="34" charset="0"/>
              </a:rPr>
              <a:t>0</a:t>
            </a:r>
          </a:p>
          <a:p>
            <a:pPr marL="0">
              <a:spcBef>
                <a:spcPct val="50000"/>
              </a:spcBef>
              <a:buSzPct val="85000"/>
              <a:defRPr/>
            </a:pPr>
            <a:r>
              <a:rPr lang="en-US" altLang="en-US" sz="2300" dirty="0" smtClean="0">
                <a:cs typeface="Arial" pitchFamily="34" charset="0"/>
              </a:rPr>
              <a:t>They are skipped over, and the tokens 74, 58 and 0 will be assigned to the variables </a:t>
            </a:r>
            <a:r>
              <a:rPr lang="en-US" altLang="en-US" sz="2300" dirty="0" smtClean="0">
                <a:latin typeface="Arial" pitchFamily="34" charset="0"/>
                <a:cs typeface="Arial" pitchFamily="34" charset="0"/>
              </a:rPr>
              <a:t>j</a:t>
            </a:r>
            <a:r>
              <a:rPr lang="en-US" altLang="en-US" sz="2300" dirty="0" smtClean="0">
                <a:cs typeface="Arial" pitchFamily="34" charset="0"/>
              </a:rPr>
              <a:t>, </a:t>
            </a:r>
            <a:r>
              <a:rPr lang="en-US" altLang="en-US" sz="2300" dirty="0" smtClean="0">
                <a:latin typeface="Arial" pitchFamily="34" charset="0"/>
                <a:cs typeface="Arial" pitchFamily="34" charset="0"/>
              </a:rPr>
              <a:t>k</a:t>
            </a:r>
            <a:r>
              <a:rPr lang="en-US" altLang="en-US" sz="2300" dirty="0" smtClean="0">
                <a:cs typeface="Arial" pitchFamily="34" charset="0"/>
              </a:rPr>
              <a:t> and </a:t>
            </a:r>
            <a:r>
              <a:rPr lang="en-US" altLang="en-US" sz="2300" dirty="0" smtClean="0">
                <a:latin typeface="Arial" pitchFamily="34" charset="0"/>
                <a:cs typeface="Arial" pitchFamily="34" charset="0"/>
              </a:rPr>
              <a:t>m</a:t>
            </a:r>
            <a:r>
              <a:rPr lang="en-US" altLang="en-US" sz="2300" dirty="0" smtClean="0">
                <a:cs typeface="Arial" pitchFamily="34" charset="0"/>
              </a:rPr>
              <a:t>, respectively.</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18</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The </a:t>
            </a:r>
            <a:r>
              <a:rPr lang="en-US" altLang="en-US" sz="2400" dirty="0" err="1" smtClean="0">
                <a:latin typeface="Courier New" pitchFamily="49" charset="0"/>
                <a:cs typeface="Courier New" pitchFamily="49" charset="0"/>
              </a:rPr>
              <a:t>hasNextInt</a:t>
            </a:r>
            <a:r>
              <a:rPr lang="en-US" altLang="en-US" sz="2400" dirty="0" smtClean="0">
                <a:cs typeface="Arial" pitchFamily="34" charset="0"/>
              </a:rPr>
              <a:t> method tests to see if the next token is an </a:t>
            </a:r>
            <a:r>
              <a:rPr lang="en-US" altLang="en-US" sz="2400" dirty="0" err="1" smtClean="0">
                <a:latin typeface="Courier New" pitchFamily="49" charset="0"/>
                <a:cs typeface="Courier New" pitchFamily="49" charset="0"/>
              </a:rPr>
              <a:t>int</a:t>
            </a:r>
            <a:r>
              <a:rPr lang="en-US" altLang="en-US" sz="2400" dirty="0" smtClean="0">
                <a:cs typeface="Arial" pitchFamily="34" charset="0"/>
              </a:rPr>
              <a:t> value:</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new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indent="0">
              <a:lnSpc>
                <a:spcPct val="60000"/>
              </a:lnSpc>
              <a:spcBef>
                <a:spcPct val="50000"/>
              </a:spcBef>
              <a:buSzPct val="85000"/>
              <a:buNone/>
              <a:defRPr/>
            </a:pPr>
            <a:r>
              <a:rPr lang="en-US" altLang="en-US" sz="2000"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bonus; </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if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	bonus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else</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	bonus = 0;</a:t>
            </a:r>
            <a:endParaRPr lang="en-US" altLang="en-US" sz="2000" dirty="0" smtClean="0">
              <a:latin typeface="Arial" pitchFamily="34" charset="0"/>
              <a:cs typeface="Arial" pitchFamily="34" charset="0"/>
            </a:endParaRPr>
          </a:p>
          <a:p>
            <a:pPr>
              <a:spcBef>
                <a:spcPct val="50000"/>
              </a:spcBef>
              <a:buSzPct val="85000"/>
              <a:defRPr/>
            </a:pPr>
            <a:r>
              <a:rPr lang="en-US" altLang="en-US" sz="2400" dirty="0" smtClean="0">
                <a:cs typeface="Arial" pitchFamily="34" charset="0"/>
              </a:rPr>
              <a:t>The </a:t>
            </a:r>
            <a:r>
              <a:rPr lang="en-US" altLang="en-US" sz="2400" dirty="0" smtClean="0">
                <a:latin typeface="Arial" pitchFamily="34" charset="0"/>
                <a:cs typeface="Arial" pitchFamily="34" charset="0"/>
              </a:rPr>
              <a:t>Scanner</a:t>
            </a:r>
            <a:r>
              <a:rPr lang="en-US" altLang="en-US" sz="2400" dirty="0" smtClean="0">
                <a:cs typeface="Arial" pitchFamily="34" charset="0"/>
              </a:rPr>
              <a:t> class also has methods to scan in and check for other primitive values, such as </a:t>
            </a:r>
            <a:r>
              <a:rPr lang="en-US" altLang="en-US" sz="2400" dirty="0" err="1" smtClean="0">
                <a:latin typeface="Courier New" pitchFamily="49" charset="0"/>
                <a:cs typeface="Courier New" pitchFamily="49" charset="0"/>
              </a:rPr>
              <a:t>nextDouble</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nextLong</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hasNextDouble</a:t>
            </a:r>
            <a:r>
              <a:rPr lang="en-US" altLang="en-US" sz="2400" dirty="0" smtClean="0">
                <a:latin typeface="Courier New" pitchFamily="49" charset="0"/>
                <a:cs typeface="Courier New" pitchFamily="49" charset="0"/>
              </a:rPr>
              <a:t>(), …</a:t>
            </a:r>
            <a:endParaRPr lang="en-US" altLang="en-US" sz="2400" dirty="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19</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spcBef>
                <a:spcPct val="50000"/>
              </a:spcBef>
              <a:buSzPct val="85000"/>
            </a:pPr>
            <a:r>
              <a:rPr lang="en-US" altLang="en-US" sz="2800" dirty="0" smtClean="0">
                <a:latin typeface="Times New Roman" pitchFamily="18" charset="0"/>
              </a:rPr>
              <a:t>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 is a variable that contains a string (a sequence of characters) and can call methods in the </a:t>
            </a:r>
            <a:r>
              <a:rPr lang="en-US" altLang="en-US" sz="2800" dirty="0" smtClean="0">
                <a:latin typeface="Courier New" pitchFamily="49" charset="0"/>
                <a:cs typeface="Courier New" pitchFamily="49" charset="0"/>
              </a:rPr>
              <a:t>String</a:t>
            </a:r>
            <a:r>
              <a:rPr lang="en-US" altLang="en-US" sz="2800" dirty="0" smtClean="0"/>
              <a:t> </a:t>
            </a:r>
            <a:r>
              <a:rPr lang="en-US" altLang="en-US" sz="2800" dirty="0" smtClean="0">
                <a:latin typeface="Times New Roman" pitchFamily="18" charset="0"/>
              </a:rPr>
              <a:t>class</a:t>
            </a:r>
          </a:p>
          <a:p>
            <a:pPr>
              <a:spcBef>
                <a:spcPct val="50000"/>
              </a:spcBef>
              <a:buSzPct val="85000"/>
            </a:pPr>
            <a:r>
              <a:rPr lang="en-US" altLang="en-US" sz="2800" dirty="0" smtClean="0">
                <a:latin typeface="Times New Roman" pitchFamily="18" charset="0"/>
              </a:rPr>
              <a:t>Objects cannot be explicitly declared in Java; instead, programmers declare reference variables</a:t>
            </a:r>
          </a:p>
          <a:p>
            <a:pPr algn="ctr">
              <a:spcBef>
                <a:spcPct val="50000"/>
              </a:spcBef>
              <a:buSzPct val="85000"/>
              <a:buNone/>
            </a:pPr>
            <a:r>
              <a:rPr lang="en-US" altLang="en-US" sz="2800" b="1" dirty="0" smtClean="0">
                <a:latin typeface="Courier New" pitchFamily="49" charset="0"/>
                <a:cs typeface="Courier New" pitchFamily="49" charset="0"/>
              </a:rPr>
              <a:t>String s;</a:t>
            </a:r>
          </a:p>
          <a:p>
            <a:pPr>
              <a:spcBef>
                <a:spcPct val="50000"/>
              </a:spcBef>
              <a:buSzPct val="85000"/>
            </a:pPr>
            <a:r>
              <a:rPr lang="en-US" altLang="en-US" sz="2800" dirty="0" smtClean="0">
                <a:latin typeface="Times New Roman" pitchFamily="18" charset="0"/>
              </a:rPr>
              <a:t>In this declaration, </a:t>
            </a:r>
            <a:r>
              <a:rPr lang="en-US" altLang="en-US" sz="2800" dirty="0" smtClean="0">
                <a:latin typeface="Courier New" pitchFamily="49" charset="0"/>
                <a:cs typeface="Courier New" pitchFamily="49" charset="0"/>
              </a:rPr>
              <a:t>s</a:t>
            </a:r>
            <a:r>
              <a:rPr lang="en-US" altLang="en-US" sz="2800" dirty="0" smtClean="0">
                <a:latin typeface="Times New Roman" pitchFamily="18" charset="0"/>
              </a:rPr>
              <a:t> is not 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 but rather 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reference, that is, a variable that can hold the address of 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a:t>
            </a:r>
          </a:p>
          <a:p>
            <a:pPr>
              <a:spcBef>
                <a:spcPct val="50000"/>
              </a:spcBef>
              <a:buSzPct val="85000"/>
            </a:pPr>
            <a:r>
              <a:rPr lang="en-US" altLang="en-US" sz="2800" b="1" dirty="0" smtClean="0">
                <a:latin typeface="Times New Roman" pitchFamily="18" charset="0"/>
              </a:rPr>
              <a:t>Remark: Strings are constant;</a:t>
            </a:r>
            <a:r>
              <a:rPr lang="en-US" altLang="en-US" sz="2800" dirty="0" smtClean="0">
                <a:latin typeface="Times New Roman" pitchFamily="18" charset="0"/>
              </a:rPr>
              <a:t> their values cannot be changed after they are created. </a:t>
            </a: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a:t>
            </a:fld>
            <a:endParaRPr lang="en-US"/>
          </a:p>
        </p:txBody>
      </p:sp>
      <p:sp>
        <p:nvSpPr>
          <p:cNvPr id="5" name="Titolo 4"/>
          <p:cNvSpPr>
            <a:spLocks noGrp="1"/>
          </p:cNvSpPr>
          <p:nvPr>
            <p:ph type="title"/>
          </p:nvPr>
        </p:nvSpPr>
        <p:spPr/>
        <p:txBody>
          <a:bodyPr/>
          <a:lstStyle/>
          <a:p>
            <a:r>
              <a:rPr lang="it-IT" dirty="0" smtClean="0">
                <a:cs typeface="Courier New" pitchFamily="49" charset="0"/>
              </a:rPr>
              <a:t>The </a:t>
            </a:r>
            <a:r>
              <a:rPr lang="it-IT" dirty="0" err="1" smtClean="0">
                <a:latin typeface="Courier New" pitchFamily="49" charset="0"/>
                <a:cs typeface="Courier New" pitchFamily="49" charset="0"/>
              </a:rPr>
              <a:t>String</a:t>
            </a:r>
            <a:r>
              <a:rPr lang="it-IT" dirty="0" smtClean="0">
                <a:cs typeface="Courier New" pitchFamily="49" charset="0"/>
              </a:rPr>
              <a:t> </a:t>
            </a:r>
            <a:r>
              <a:rPr lang="it-IT" dirty="0" err="1" smtClean="0">
                <a:cs typeface="Courier New" pitchFamily="49" charset="0"/>
              </a:rPr>
              <a:t>class</a:t>
            </a:r>
            <a:endParaRPr lang="it-IT" dirty="0">
              <a:cs typeface="Courier New" pitchFamily="49"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340768"/>
            <a:ext cx="8229600" cy="4755984"/>
          </a:xfrm>
        </p:spPr>
        <p:txBody>
          <a:bodyPr>
            <a:noAutofit/>
          </a:bodyPr>
          <a:lstStyle/>
          <a:p>
            <a:pPr>
              <a:spcBef>
                <a:spcPct val="50000"/>
              </a:spcBef>
              <a:buSzPct val="85000"/>
              <a:defRPr/>
            </a:pPr>
            <a:r>
              <a:rPr lang="en-US" altLang="en-US" sz="2400" dirty="0" smtClean="0">
                <a:cs typeface="Arial" pitchFamily="34" charset="0"/>
              </a:rPr>
              <a:t>The </a:t>
            </a:r>
            <a:r>
              <a:rPr lang="en-US" altLang="en-US" sz="2400" dirty="0" smtClean="0">
                <a:latin typeface="Courier New" pitchFamily="49" charset="0"/>
                <a:cs typeface="Courier New" pitchFamily="49" charset="0"/>
              </a:rPr>
              <a:t>next() </a:t>
            </a:r>
            <a:r>
              <a:rPr lang="en-US" altLang="en-US" sz="2400" dirty="0" smtClean="0">
                <a:cs typeface="Arial" pitchFamily="34" charset="0"/>
              </a:rPr>
              <a:t>method scans in the next token as a string of characters:</a:t>
            </a:r>
          </a:p>
          <a:p>
            <a:pPr>
              <a:lnSpc>
                <a:spcPct val="70000"/>
              </a:lnSpc>
              <a:spcBef>
                <a:spcPts val="18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new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a:lnSpc>
                <a:spcPct val="70000"/>
              </a:lnSpc>
              <a:spcBef>
                <a:spcPts val="600"/>
              </a:spcBef>
              <a:spcAft>
                <a:spcPts val="1200"/>
              </a:spcAft>
              <a:buSzPct val="85000"/>
              <a:buNone/>
              <a:defRPr/>
            </a:pPr>
            <a:r>
              <a:rPr lang="en-US" altLang="en-US" sz="2000" dirty="0" smtClean="0">
                <a:latin typeface="Courier New" pitchFamily="49" charset="0"/>
                <a:cs typeface="Courier New" pitchFamily="49" charset="0"/>
              </a:rPr>
              <a:t>String s = </a:t>
            </a:r>
            <a:r>
              <a:rPr lang="en-US" altLang="en-US" sz="2000" dirty="0" err="1" smtClean="0">
                <a:latin typeface="Courier New" pitchFamily="49" charset="0"/>
                <a:cs typeface="Courier New" pitchFamily="49" charset="0"/>
              </a:rPr>
              <a:t>keyboardScanner.next</a:t>
            </a:r>
            <a:r>
              <a:rPr lang="en-US" altLang="en-US" sz="2000" dirty="0" smtClean="0">
                <a:latin typeface="Courier New" pitchFamily="49" charset="0"/>
                <a:cs typeface="Courier New" pitchFamily="49" charset="0"/>
              </a:rPr>
              <a:t>();</a:t>
            </a:r>
            <a:r>
              <a:rPr lang="en-US" altLang="en-US" sz="2400" dirty="0" smtClean="0">
                <a:latin typeface="Courier New" pitchFamily="49" charset="0"/>
                <a:cs typeface="Courier New" pitchFamily="49" charset="0"/>
              </a:rPr>
              <a:t>  </a:t>
            </a:r>
          </a:p>
          <a:p>
            <a:pPr>
              <a:spcBef>
                <a:spcPct val="50000"/>
              </a:spcBef>
              <a:buSzPct val="85000"/>
              <a:defRPr/>
            </a:pPr>
            <a:r>
              <a:rPr lang="en-US" altLang="en-US" sz="2400" dirty="0" smtClean="0">
                <a:cs typeface="Arial" pitchFamily="34" charset="0"/>
              </a:rPr>
              <a:t>Suppose the input from the keyboard is    </a:t>
            </a:r>
            <a:r>
              <a:rPr lang="en-US" altLang="en-US" sz="2400" dirty="0" smtClean="0">
                <a:latin typeface="Courier New" pitchFamily="49" charset="0"/>
                <a:cs typeface="Courier New" pitchFamily="49" charset="0"/>
              </a:rPr>
              <a:t>gentle</a:t>
            </a:r>
            <a:endParaRPr lang="en-US" altLang="en-US" sz="2400" b="1" dirty="0" smtClean="0">
              <a:cs typeface="Arial" pitchFamily="34" charset="0"/>
            </a:endParaRPr>
          </a:p>
          <a:p>
            <a:pPr>
              <a:spcBef>
                <a:spcPct val="50000"/>
              </a:spcBef>
              <a:buSzPct val="85000"/>
              <a:defRPr/>
            </a:pPr>
            <a:r>
              <a:rPr lang="en-US" altLang="en-US" sz="2400" dirty="0" smtClean="0">
                <a:cs typeface="Arial" pitchFamily="34" charset="0"/>
              </a:rPr>
              <a:t>Then the variable</a:t>
            </a:r>
            <a:r>
              <a:rPr lang="en-US" altLang="en-US" sz="2400" dirty="0" smtClean="0">
                <a:latin typeface="Courier New" pitchFamily="49" charset="0"/>
                <a:cs typeface="Courier New" pitchFamily="49" charset="0"/>
              </a:rPr>
              <a:t> s </a:t>
            </a:r>
            <a:r>
              <a:rPr lang="en-US" altLang="en-US" sz="2400" dirty="0" smtClean="0">
                <a:cs typeface="Arial" pitchFamily="34" charset="0"/>
              </a:rPr>
              <a:t>will contain a reference to the string “gentle”.</a:t>
            </a:r>
          </a:p>
          <a:p>
            <a:pPr>
              <a:spcBef>
                <a:spcPct val="50000"/>
              </a:spcBef>
              <a:buSzPct val="85000"/>
              <a:defRPr/>
            </a:pPr>
            <a:r>
              <a:rPr lang="en-US" altLang="en-US" sz="2400" dirty="0" smtClean="0">
                <a:cs typeface="Arial" pitchFamily="34" charset="0"/>
              </a:rPr>
              <a:t>The </a:t>
            </a:r>
            <a:r>
              <a:rPr lang="en-US" altLang="en-US" sz="2400" dirty="0" smtClean="0">
                <a:latin typeface="Courier New" pitchFamily="49" charset="0"/>
                <a:cs typeface="Courier New" pitchFamily="49" charset="0"/>
              </a:rPr>
              <a:t>next()</a:t>
            </a:r>
            <a:r>
              <a:rPr lang="en-US" altLang="en-US" sz="2400" dirty="0" smtClean="0">
                <a:cs typeface="Arial" pitchFamily="34" charset="0"/>
              </a:rPr>
              <a:t> method can help with the scanning of </a:t>
            </a:r>
            <a:r>
              <a:rPr lang="en-US" altLang="en-US" sz="2400" dirty="0" smtClean="0">
                <a:solidFill>
                  <a:srgbClr val="FF0000"/>
                </a:solidFill>
                <a:cs typeface="Arial" pitchFamily="34" charset="0"/>
              </a:rPr>
              <a:t>dirty data</a:t>
            </a:r>
            <a:r>
              <a:rPr lang="en-US" altLang="en-US" sz="2400" dirty="0" smtClean="0">
                <a:cs typeface="Arial" pitchFamily="34" charset="0"/>
              </a:rPr>
              <a:t>. Assume the keyboard input is supposed to consist of positive </a:t>
            </a:r>
            <a:r>
              <a:rPr lang="en-US" altLang="en-US" sz="2400" dirty="0" err="1" smtClean="0">
                <a:cs typeface="Arial" pitchFamily="34" charset="0"/>
              </a:rPr>
              <a:t>int</a:t>
            </a:r>
            <a:r>
              <a:rPr lang="en-US" altLang="en-US" sz="2400" dirty="0" smtClean="0">
                <a:cs typeface="Arial" pitchFamily="34" charset="0"/>
              </a:rPr>
              <a:t> values, ending with a value of -1 (such a terminal value is called a </a:t>
            </a:r>
            <a:r>
              <a:rPr lang="en-US" altLang="en-US" sz="2400" i="1" dirty="0" smtClean="0">
                <a:cs typeface="Arial" pitchFamily="34" charset="0"/>
              </a:rPr>
              <a:t>sentinel</a:t>
            </a:r>
            <a:r>
              <a:rPr lang="en-US" altLang="en-US" sz="2400" dirty="0" smtClean="0">
                <a:cs typeface="Arial" pitchFamily="34" charset="0"/>
              </a:rPr>
              <a:t>)</a:t>
            </a:r>
          </a:p>
          <a:p>
            <a:pPr>
              <a:spcBef>
                <a:spcPct val="50000"/>
              </a:spcBef>
              <a:buSzPct val="85000"/>
              <a:defRPr/>
            </a:pPr>
            <a:endParaRPr lang="en-US" altLang="en-US" sz="2400" dirty="0" smtClean="0">
              <a:cs typeface="Arial" pitchFamily="34"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20</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0" indent="0">
              <a:spcBef>
                <a:spcPts val="0"/>
              </a:spcBef>
              <a:buSzPct val="85000"/>
              <a:buNone/>
              <a:defRPr/>
            </a:pPr>
            <a:r>
              <a:rPr lang="en-US" altLang="en-US" sz="2000" b="1" dirty="0" smtClean="0">
                <a:latin typeface="Courier New" pitchFamily="49" charset="0"/>
                <a:cs typeface="Courier New" pitchFamily="49" charset="0"/>
              </a:rPr>
              <a:t>final </a:t>
            </a:r>
            <a:r>
              <a:rPr lang="en-US" altLang="en-US" sz="2000" b="1" dirty="0" err="1" smtClean="0">
                <a:latin typeface="Courier New" pitchFamily="49" charset="0"/>
                <a:cs typeface="Courier New" pitchFamily="49" charset="0"/>
              </a:rPr>
              <a:t>int</a:t>
            </a:r>
            <a:r>
              <a:rPr lang="en-US" altLang="en-US" sz="2000" b="1" dirty="0" smtClean="0">
                <a:latin typeface="Courier New" pitchFamily="49" charset="0"/>
                <a:cs typeface="Courier New" pitchFamily="49" charset="0"/>
              </a:rPr>
              <a:t> </a:t>
            </a:r>
            <a:r>
              <a:rPr lang="en-US" altLang="en-US" sz="2000" dirty="0" smtClean="0">
                <a:latin typeface="Courier New" pitchFamily="49" charset="0"/>
                <a:cs typeface="Courier New" pitchFamily="49" charset="0"/>
              </a:rPr>
              <a:t>SENTINEL = -1;</a:t>
            </a:r>
            <a:endParaRPr lang="en-US" altLang="en-US" sz="2000" b="1"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a:t>
            </a:r>
            <a:r>
              <a:rPr lang="en-US" altLang="en-US" sz="2000" b="1" dirty="0" smtClean="0">
                <a:latin typeface="Courier New" pitchFamily="49" charset="0"/>
                <a:cs typeface="Courier New" pitchFamily="49" charset="0"/>
              </a:rPr>
              <a:t>new</a:t>
            </a:r>
            <a:r>
              <a:rPr lang="en-US" altLang="en-US" sz="2000" dirty="0" smtClean="0">
                <a:latin typeface="Courier New" pitchFamily="49" charset="0"/>
                <a:cs typeface="Courier New" pitchFamily="49" charset="0"/>
              </a:rPr>
              <a:t>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b="1"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sum = 0, score;</a:t>
            </a:r>
          </a:p>
          <a:p>
            <a:pPr marL="0" indent="0">
              <a:spcBef>
                <a:spcPts val="0"/>
              </a:spcBef>
              <a:buSzPct val="85000"/>
              <a:buNone/>
              <a:defRPr/>
            </a:pPr>
            <a:r>
              <a:rPr lang="en-US" altLang="en-US" sz="2000" b="1" dirty="0" smtClean="0">
                <a:latin typeface="Courier New" pitchFamily="49" charset="0"/>
                <a:cs typeface="Courier New" pitchFamily="49" charset="0"/>
              </a:rPr>
              <a:t>while</a:t>
            </a: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true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if</a:t>
            </a: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 </a:t>
            </a:r>
            <a:r>
              <a:rPr lang="en-US" altLang="en-US" sz="18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score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if (score == SENTINEL)</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break</a:t>
            </a:r>
            <a:r>
              <a:rPr lang="en-US" altLang="en-US" sz="2000" dirty="0" smtClean="0">
                <a:latin typeface="Courier New" pitchFamily="49" charset="0"/>
                <a:cs typeface="Courier New" pitchFamily="49" charset="0"/>
              </a:rPr>
              <a:t>; // terminate execution of loop</a:t>
            </a:r>
          </a:p>
          <a:p>
            <a:pPr marL="0" indent="0">
              <a:spcBef>
                <a:spcPts val="0"/>
              </a:spcBef>
              <a:buSzPct val="85000"/>
              <a:buNone/>
              <a:defRPr/>
            </a:pPr>
            <a:r>
              <a:rPr lang="en-US" altLang="en-US" sz="2000" dirty="0" smtClean="0">
                <a:latin typeface="Courier New" pitchFamily="49" charset="0"/>
                <a:cs typeface="Courier New" pitchFamily="49" charset="0"/>
              </a:rPr>
              <a:t>		sum += score;</a:t>
            </a:r>
          </a:p>
          <a:p>
            <a:pPr indent="0">
              <a:spcBef>
                <a:spcPct val="50000"/>
              </a:spcBef>
              <a:buSzPct val="85000"/>
              <a:buNone/>
              <a:defRPr/>
            </a:pPr>
            <a:r>
              <a:rPr lang="en-US" altLang="en-US" sz="2000" dirty="0" smtClean="0">
                <a:latin typeface="Courier New" pitchFamily="49" charset="0"/>
                <a:cs typeface="Courier New" pitchFamily="49" charset="0"/>
              </a:rPr>
              <a:t>	} // if next token is an </a:t>
            </a:r>
            <a:r>
              <a:rPr lang="en-US" altLang="en-US" sz="2000" dirty="0" err="1" smtClean="0">
                <a:latin typeface="Courier New" pitchFamily="49" charset="0"/>
                <a:cs typeface="Courier New" pitchFamily="49" charset="0"/>
              </a:rPr>
              <a:t>int</a:t>
            </a:r>
            <a:endParaRPr lang="en-US" altLang="en-US" sz="2000" dirty="0" smtClean="0">
              <a:latin typeface="Courier New" pitchFamily="49" charset="0"/>
              <a:cs typeface="Courier New" pitchFamily="49" charset="0"/>
            </a:endParaRPr>
          </a:p>
          <a:p>
            <a:pPr indent="0">
              <a:spcBef>
                <a:spcPct val="5000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else </a:t>
            </a:r>
            <a:r>
              <a:rPr lang="en-US" altLang="en-US" sz="2000" dirty="0" err="1" smtClean="0">
                <a:latin typeface="Courier New" pitchFamily="49" charset="0"/>
                <a:cs typeface="Courier New" pitchFamily="49" charset="0"/>
              </a:rPr>
              <a:t>keyboardScanner.next</a:t>
            </a:r>
            <a:r>
              <a:rPr lang="en-US" altLang="en-US" sz="2000" dirty="0" smtClean="0">
                <a:latin typeface="Courier New" pitchFamily="49" charset="0"/>
                <a:cs typeface="Courier New" pitchFamily="49" charset="0"/>
              </a:rPr>
              <a:t>();</a:t>
            </a:r>
          </a:p>
          <a:p>
            <a:pPr marL="0" indent="0">
              <a:spcBef>
                <a:spcPct val="50000"/>
              </a:spcBef>
              <a:buSzPct val="85000"/>
              <a:buNone/>
              <a:defRPr/>
            </a:pPr>
            <a:r>
              <a:rPr lang="en-US" altLang="en-US" sz="2000" dirty="0" err="1" smtClean="0">
                <a:latin typeface="Courier New" pitchFamily="49" charset="0"/>
                <a:cs typeface="Courier New" pitchFamily="49" charset="0"/>
              </a:rPr>
              <a:t>System.out.println</a:t>
            </a:r>
            <a:r>
              <a:rPr lang="en-US" altLang="en-US" sz="2000" dirty="0" smtClean="0">
                <a:latin typeface="Courier New" pitchFamily="49" charset="0"/>
                <a:cs typeface="Courier New" pitchFamily="49" charset="0"/>
              </a:rPr>
              <a:t> (sum);</a:t>
            </a:r>
          </a:p>
          <a:p>
            <a:pPr marL="0" indent="0">
              <a:spcBef>
                <a:spcPts val="0"/>
              </a:spcBef>
              <a:buSzPct val="85000"/>
              <a:buNone/>
              <a:defRPr/>
            </a:pPr>
            <a:endParaRPr lang="en-US" altLang="en-US" sz="2000" dirty="0" smtClean="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21</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Suppose the input entered from the keyboard is</a:t>
            </a:r>
          </a:p>
          <a:p>
            <a:pPr>
              <a:spcBef>
                <a:spcPct val="50000"/>
              </a:spcBef>
              <a:buSzPct val="85000"/>
              <a:buNone/>
              <a:defRPr/>
            </a:pPr>
            <a:endParaRPr lang="en-US" altLang="en-US" sz="800" dirty="0" smtClean="0">
              <a:cs typeface="Arial" pitchFamily="34" charset="0"/>
            </a:endParaRPr>
          </a:p>
          <a:p>
            <a:pPr marL="0" indent="0">
              <a:spcBef>
                <a:spcPts val="0"/>
              </a:spcBef>
              <a:buSzPct val="85000"/>
              <a:buNone/>
              <a:defRPr/>
            </a:pPr>
            <a:r>
              <a:rPr lang="en-US" altLang="en-US" sz="2400" dirty="0" smtClean="0">
                <a:latin typeface="Courier New" pitchFamily="49" charset="0"/>
                <a:cs typeface="Courier New" pitchFamily="49" charset="0"/>
              </a:rPr>
              <a:t>90  100 50</a:t>
            </a:r>
          </a:p>
          <a:p>
            <a:pPr marL="0" indent="0">
              <a:spcBef>
                <a:spcPts val="0"/>
              </a:spcBef>
              <a:buSzPct val="85000"/>
              <a:buNone/>
              <a:defRPr/>
            </a:pPr>
            <a:r>
              <a:rPr lang="en-US" altLang="en-US" sz="2400" dirty="0" smtClean="0">
                <a:latin typeface="Courier New" pitchFamily="49" charset="0"/>
                <a:cs typeface="Courier New" pitchFamily="49" charset="0"/>
              </a:rPr>
              <a:t>7z  80   </a:t>
            </a:r>
          </a:p>
          <a:p>
            <a:pPr marL="0" indent="0">
              <a:spcBef>
                <a:spcPts val="0"/>
              </a:spcBef>
              <a:buSzPct val="85000"/>
              <a:buNone/>
              <a:defRPr/>
            </a:pPr>
            <a:r>
              <a:rPr lang="en-US" altLang="en-US" sz="2400" dirty="0" smtClean="0">
                <a:latin typeface="Courier New" pitchFamily="49" charset="0"/>
                <a:cs typeface="Courier New" pitchFamily="49" charset="0"/>
              </a:rPr>
              <a:t>5f</a:t>
            </a:r>
          </a:p>
          <a:p>
            <a:pPr marL="0" indent="0">
              <a:spcBef>
                <a:spcPts val="0"/>
              </a:spcBef>
              <a:buSzPct val="85000"/>
              <a:buNone/>
              <a:defRPr/>
            </a:pPr>
            <a:r>
              <a:rPr lang="en-US" altLang="en-US" sz="2400" dirty="0" smtClean="0">
                <a:latin typeface="Courier New" pitchFamily="49" charset="0"/>
                <a:cs typeface="Courier New" pitchFamily="49" charset="0"/>
              </a:rPr>
              <a:t>-1</a:t>
            </a:r>
          </a:p>
          <a:p>
            <a:pPr>
              <a:spcBef>
                <a:spcPct val="50000"/>
              </a:spcBef>
              <a:buSzPct val="85000"/>
              <a:defRPr/>
            </a:pPr>
            <a:r>
              <a:rPr lang="en-US" altLang="en-US" sz="2400" dirty="0" smtClean="0">
                <a:cs typeface="Arial" pitchFamily="34" charset="0"/>
              </a:rPr>
              <a:t>The preceding loop would be executed 7 times, but the erroneous values </a:t>
            </a:r>
            <a:r>
              <a:rPr lang="en-US" altLang="en-US" sz="2400" dirty="0" smtClean="0">
                <a:latin typeface="Courier New" pitchFamily="49" charset="0"/>
                <a:cs typeface="Courier New" pitchFamily="49" charset="0"/>
              </a:rPr>
              <a:t>7z</a:t>
            </a:r>
            <a:r>
              <a:rPr lang="en-US" altLang="en-US" sz="2400" dirty="0" smtClean="0">
                <a:cs typeface="Arial" pitchFamily="34" charset="0"/>
              </a:rPr>
              <a:t> and </a:t>
            </a:r>
            <a:r>
              <a:rPr lang="en-US" altLang="en-US" sz="2400" dirty="0" smtClean="0">
                <a:latin typeface="Courier New" pitchFamily="49" charset="0"/>
                <a:cs typeface="Courier New" pitchFamily="49" charset="0"/>
              </a:rPr>
              <a:t>5f</a:t>
            </a:r>
            <a:r>
              <a:rPr lang="en-US" altLang="en-US" sz="2400" dirty="0" smtClean="0">
                <a:cs typeface="Arial" pitchFamily="34" charset="0"/>
              </a:rPr>
              <a:t> would be skipped over.  The output would be  </a:t>
            </a:r>
            <a:r>
              <a:rPr lang="en-US" altLang="en-US" sz="2400" b="1" dirty="0" smtClean="0">
                <a:latin typeface="Courier New" pitchFamily="49" charset="0"/>
                <a:cs typeface="Courier New" pitchFamily="49" charset="0"/>
              </a:rPr>
              <a:t>320</a:t>
            </a:r>
          </a:p>
          <a:p>
            <a:pPr>
              <a:spcBef>
                <a:spcPct val="50000"/>
              </a:spcBef>
              <a:buSzPct val="85000"/>
              <a:defRPr/>
            </a:pPr>
            <a:r>
              <a:rPr lang="en-US" altLang="en-US" sz="2400" dirty="0" smtClean="0">
                <a:cs typeface="Arial" pitchFamily="34" charset="0"/>
              </a:rPr>
              <a:t>If the </a:t>
            </a:r>
            <a:r>
              <a:rPr lang="en-US" altLang="en-US" sz="2400" dirty="0" smtClean="0">
                <a:latin typeface="Arial" pitchFamily="34" charset="0"/>
                <a:cs typeface="Arial" pitchFamily="34" charset="0"/>
              </a:rPr>
              <a:t>else</a:t>
            </a:r>
            <a:r>
              <a:rPr lang="en-US" altLang="en-US" sz="2400" dirty="0" smtClean="0">
                <a:cs typeface="Arial" pitchFamily="34" charset="0"/>
              </a:rPr>
              <a:t> part of the preceding </a:t>
            </a:r>
            <a:r>
              <a:rPr lang="en-US" altLang="en-US" sz="2400" dirty="0" smtClean="0">
                <a:latin typeface="Arial" pitchFamily="34" charset="0"/>
                <a:cs typeface="Arial" pitchFamily="34" charset="0"/>
              </a:rPr>
              <a:t>if</a:t>
            </a:r>
            <a:r>
              <a:rPr lang="en-US" altLang="en-US" sz="2400" dirty="0" smtClean="0">
                <a:cs typeface="Arial" pitchFamily="34" charset="0"/>
              </a:rPr>
              <a:t> statement were omitted, an infinite loop would occur because 7z would fail the</a:t>
            </a:r>
            <a:r>
              <a:rPr lang="en-US" altLang="en-US" sz="2400" dirty="0" smtClean="0">
                <a:latin typeface="Arial" pitchFamily="34" charset="0"/>
                <a:cs typeface="Arial" pitchFamily="34" charset="0"/>
              </a:rPr>
              <a:t> </a:t>
            </a:r>
            <a:r>
              <a:rPr lang="en-US" altLang="en-US" sz="2400" dirty="0" err="1" smtClean="0">
                <a:latin typeface="Courier New" pitchFamily="49" charset="0"/>
                <a:cs typeface="Courier New" pitchFamily="49" charset="0"/>
              </a:rPr>
              <a:t>hasNextInt</a:t>
            </a:r>
            <a:r>
              <a:rPr lang="en-US" altLang="en-US" sz="2400" dirty="0" smtClean="0">
                <a:latin typeface="Courier New" pitchFamily="49" charset="0"/>
                <a:cs typeface="Courier New" pitchFamily="49" charset="0"/>
              </a:rPr>
              <a:t>()</a:t>
            </a:r>
            <a:r>
              <a:rPr lang="en-US" altLang="en-US" sz="2400" dirty="0" smtClean="0">
                <a:latin typeface="Arial" pitchFamily="34" charset="0"/>
                <a:cs typeface="Arial" pitchFamily="34" charset="0"/>
              </a:rPr>
              <a:t> </a:t>
            </a:r>
            <a:r>
              <a:rPr lang="en-US" altLang="en-US" sz="2400" dirty="0" smtClean="0">
                <a:cs typeface="Arial" pitchFamily="34" charset="0"/>
              </a:rPr>
              <a:t>condition.</a:t>
            </a:r>
            <a:endParaRPr lang="en-US" altLang="en-US" sz="2400" dirty="0" smtClean="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22</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Suppose the entire body of the loop were replaced with </a:t>
            </a:r>
          </a:p>
          <a:p>
            <a:pPr marL="0" indent="0">
              <a:spcBef>
                <a:spcPts val="0"/>
              </a:spcBef>
              <a:buSzPct val="85000"/>
              <a:buNone/>
              <a:defRPr/>
            </a:pPr>
            <a:r>
              <a:rPr lang="en-US" altLang="en-US" sz="2000" dirty="0" smtClean="0">
                <a:latin typeface="Courier New" pitchFamily="49" charset="0"/>
                <a:cs typeface="Courier New" pitchFamily="49" charset="0"/>
              </a:rPr>
              <a:t>score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if (score == SENTINEL)</a:t>
            </a:r>
          </a:p>
          <a:p>
            <a:pPr marL="0" indent="0">
              <a:spcBef>
                <a:spcPts val="0"/>
              </a:spcBef>
              <a:buSzPct val="85000"/>
              <a:buNone/>
              <a:defRPr/>
            </a:pPr>
            <a:r>
              <a:rPr lang="en-US" altLang="en-US" sz="2000" dirty="0" smtClean="0">
                <a:latin typeface="Courier New" pitchFamily="49" charset="0"/>
                <a:cs typeface="Courier New" pitchFamily="49" charset="0"/>
              </a:rPr>
              <a:t>  break; // terminate execution of loop</a:t>
            </a:r>
          </a:p>
          <a:p>
            <a:pPr marL="0" indent="0">
              <a:spcBef>
                <a:spcPts val="0"/>
              </a:spcBef>
              <a:buSzPct val="85000"/>
              <a:buNone/>
              <a:defRPr/>
            </a:pPr>
            <a:r>
              <a:rPr lang="en-US" altLang="en-US" sz="2000" dirty="0" smtClean="0">
                <a:latin typeface="Courier New" pitchFamily="49" charset="0"/>
                <a:cs typeface="Courier New" pitchFamily="49" charset="0"/>
              </a:rPr>
              <a:t>sum += score;</a:t>
            </a:r>
          </a:p>
          <a:p>
            <a:pPr>
              <a:spcBef>
                <a:spcPct val="50000"/>
              </a:spcBef>
              <a:buSzPct val="85000"/>
              <a:defRPr/>
            </a:pPr>
            <a:r>
              <a:rPr lang="en-US" altLang="en-US" sz="2400" dirty="0" smtClean="0">
                <a:cs typeface="Arial" pitchFamily="34" charset="0"/>
              </a:rPr>
              <a:t>Then an error (technically, an exception, as defined later) would occur at run time because </a:t>
            </a:r>
            <a:r>
              <a:rPr lang="en-US" altLang="en-US" sz="2400" dirty="0" smtClean="0">
                <a:latin typeface="Courier New" pitchFamily="49" charset="0"/>
                <a:cs typeface="Courier New" pitchFamily="49" charset="0"/>
              </a:rPr>
              <a:t>7z</a:t>
            </a:r>
            <a:r>
              <a:rPr lang="en-US" altLang="en-US" sz="2400" dirty="0" smtClean="0">
                <a:cs typeface="Arial" pitchFamily="34" charset="0"/>
              </a:rPr>
              <a:t> is not an </a:t>
            </a:r>
            <a:r>
              <a:rPr lang="en-US" altLang="en-US" sz="2400" dirty="0" err="1" smtClean="0">
                <a:latin typeface="Courier New" pitchFamily="49" charset="0"/>
                <a:cs typeface="Courier New" pitchFamily="49" charset="0"/>
              </a:rPr>
              <a:t>int</a:t>
            </a:r>
            <a:r>
              <a:rPr lang="en-US" altLang="en-US" sz="2400" dirty="0" smtClean="0">
                <a:cs typeface="Arial" pitchFamily="34" charset="0"/>
              </a:rPr>
              <a:t> value.</a:t>
            </a:r>
            <a:endParaRPr lang="en-US" altLang="en-US" sz="2400" dirty="0">
              <a:cs typeface="Arial" pitchFamily="34"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23</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Sometimes the remainder of an input line should be skipped over if an incorrect value is discovered during scanning.</a:t>
            </a:r>
          </a:p>
          <a:p>
            <a:pPr>
              <a:spcBef>
                <a:spcPct val="50000"/>
              </a:spcBef>
              <a:buSzPct val="85000"/>
              <a:defRPr/>
            </a:pPr>
            <a:r>
              <a:rPr lang="en-US" altLang="en-US" sz="2400" dirty="0" smtClean="0">
                <a:cs typeface="Arial" pitchFamily="34" charset="0"/>
              </a:rPr>
              <a:t>For example, it might be that each input line is supposed to contain a name, grade point average, class year and age, with “***” as the sentinel.  If the grade point average is not a </a:t>
            </a:r>
            <a:r>
              <a:rPr lang="en-US" altLang="en-US" sz="2400" dirty="0" smtClean="0">
                <a:latin typeface="Arial" pitchFamily="34" charset="0"/>
                <a:cs typeface="Arial" pitchFamily="34" charset="0"/>
              </a:rPr>
              <a:t>double</a:t>
            </a:r>
            <a:r>
              <a:rPr lang="en-US" altLang="en-US" sz="2400" dirty="0" smtClean="0">
                <a:cs typeface="Arial" pitchFamily="34" charset="0"/>
              </a:rPr>
              <a:t> value (or the class year or age is not an </a:t>
            </a:r>
            <a:r>
              <a:rPr lang="en-US" altLang="en-US" sz="2400" dirty="0" err="1" smtClean="0">
                <a:latin typeface="Arial" pitchFamily="34" charset="0"/>
                <a:cs typeface="Arial" pitchFamily="34" charset="0"/>
              </a:rPr>
              <a:t>int</a:t>
            </a:r>
            <a:r>
              <a:rPr lang="en-US" altLang="en-US" sz="2400" dirty="0" smtClean="0">
                <a:cs typeface="Arial" pitchFamily="34" charset="0"/>
              </a:rPr>
              <a:t> value), the rest of the line should be skipped.</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24</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marL="0" indent="0">
              <a:spcBef>
                <a:spcPts val="0"/>
              </a:spcBef>
              <a:buSzPct val="85000"/>
              <a:buNone/>
              <a:defRPr/>
            </a:pPr>
            <a:r>
              <a:rPr lang="en-US" altLang="en-US" sz="2000" dirty="0" smtClean="0">
                <a:latin typeface="Courier New" pitchFamily="49" charset="0"/>
                <a:cs typeface="Courier New" pitchFamily="49" charset="0"/>
              </a:rPr>
              <a:t>final String SENTINEL = “***”;</a:t>
            </a:r>
          </a:p>
          <a:p>
            <a:pPr marL="0" indent="0">
              <a:spcBef>
                <a:spcPts val="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new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String name;</a:t>
            </a:r>
          </a:p>
          <a:p>
            <a:pPr marL="0" indent="0">
              <a:spcBef>
                <a:spcPts val="0"/>
              </a:spcBef>
              <a:buSzPct val="85000"/>
              <a:buNone/>
              <a:defRPr/>
            </a:pPr>
            <a:r>
              <a:rPr lang="en-US" altLang="en-US" sz="2000"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classYear</a:t>
            </a:r>
            <a:r>
              <a:rPr lang="en-US" altLang="en-US" sz="2000" dirty="0" smtClean="0">
                <a:latin typeface="Courier New" pitchFamily="49" charset="0"/>
                <a:cs typeface="Courier New" pitchFamily="49" charset="0"/>
              </a:rPr>
              <a:t>, age;</a:t>
            </a:r>
          </a:p>
          <a:p>
            <a:pPr marL="0" indent="0">
              <a:spcBef>
                <a:spcPts val="0"/>
              </a:spcBef>
              <a:buSzPct val="85000"/>
              <a:buNone/>
              <a:defRPr/>
            </a:pPr>
            <a:r>
              <a:rPr lang="en-US" altLang="en-US" sz="2000" dirty="0" smtClean="0">
                <a:latin typeface="Courier New" pitchFamily="49" charset="0"/>
                <a:cs typeface="Courier New" pitchFamily="49" charset="0"/>
              </a:rPr>
              <a:t>double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while (true){</a:t>
            </a:r>
          </a:p>
          <a:p>
            <a:pPr marL="0" indent="0">
              <a:spcBef>
                <a:spcPts val="0"/>
              </a:spcBef>
              <a:buSzPct val="85000"/>
              <a:buNone/>
              <a:defRPr/>
            </a:pPr>
            <a:r>
              <a:rPr lang="en-US" altLang="en-US" sz="2000" dirty="0" smtClean="0">
                <a:latin typeface="Courier New" pitchFamily="49" charset="0"/>
                <a:cs typeface="Courier New" pitchFamily="49" charset="0"/>
              </a:rPr>
              <a:t>	//name</a:t>
            </a:r>
          </a:p>
          <a:p>
            <a:pPr marL="0" indent="0">
              <a:spcBef>
                <a:spcPts val="0"/>
              </a:spcBef>
              <a:buSzPct val="85000"/>
              <a:buNone/>
              <a:defRPr/>
            </a:pPr>
            <a:r>
              <a:rPr lang="en-US" altLang="en-US" sz="2000" dirty="0" smtClean="0">
                <a:latin typeface="Courier New" pitchFamily="49" charset="0"/>
                <a:cs typeface="Courier New" pitchFamily="49" charset="0"/>
              </a:rPr>
              <a:t>	name = </a:t>
            </a:r>
            <a:r>
              <a:rPr lang="en-US" altLang="en-US" sz="2000" dirty="0" err="1" smtClean="0">
                <a:latin typeface="Courier New" pitchFamily="49" charset="0"/>
                <a:cs typeface="Courier New" pitchFamily="49" charset="0"/>
              </a:rPr>
              <a:t>keyboardScanner.next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name.equals</a:t>
            </a:r>
            <a:r>
              <a:rPr lang="en-US" altLang="en-US" sz="2000" dirty="0" smtClean="0">
                <a:latin typeface="Courier New" pitchFamily="49" charset="0"/>
                <a:cs typeface="Courier New" pitchFamily="49" charset="0"/>
              </a:rPr>
              <a:t> (SENTINEL)) </a:t>
            </a:r>
            <a:r>
              <a:rPr lang="en-US" altLang="en-US" sz="2000" b="1" dirty="0" smtClean="0">
                <a:latin typeface="Courier New" pitchFamily="49" charset="0"/>
                <a:cs typeface="Courier New" pitchFamily="49" charset="0"/>
              </a:rPr>
              <a:t>break</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 grade point average</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keyboardScanner.hasNextDouble</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keyboardScanner.nextLine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continue</a:t>
            </a:r>
            <a:r>
              <a:rPr lang="en-US" altLang="en-US" sz="2000" dirty="0" smtClean="0">
                <a:latin typeface="Courier New" pitchFamily="49" charset="0"/>
                <a:cs typeface="Courier New" pitchFamily="49" charset="0"/>
              </a:rPr>
              <a:t>; </a:t>
            </a:r>
            <a:r>
              <a:rPr lang="en-US" altLang="en-US" sz="1600" dirty="0" smtClean="0">
                <a:latin typeface="Courier New" pitchFamily="49" charset="0"/>
                <a:cs typeface="Courier New" pitchFamily="49" charset="0"/>
              </a:rPr>
              <a:t>// start another iteration of the loop</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 // if next token is not a double</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 = </a:t>
            </a:r>
            <a:r>
              <a:rPr lang="en-US" altLang="en-US" sz="2000" dirty="0" err="1" smtClean="0">
                <a:latin typeface="Courier New" pitchFamily="49" charset="0"/>
                <a:cs typeface="Courier New" pitchFamily="49" charset="0"/>
              </a:rPr>
              <a:t>keyboardScanner.nextDouble</a:t>
            </a:r>
            <a:r>
              <a:rPr lang="en-US" altLang="en-US" sz="2000" dirty="0" smtClean="0">
                <a:latin typeface="Courier New" pitchFamily="49" charset="0"/>
                <a:cs typeface="Courier New" pitchFamily="49" charset="0"/>
              </a:rPr>
              <a:t>();	</a:t>
            </a:r>
            <a:r>
              <a:rPr lang="en-US" altLang="en-US" sz="2000" dirty="0" smtClean="0">
                <a:latin typeface="Arial" pitchFamily="34" charset="0"/>
                <a:cs typeface="Arial" pitchFamily="34" charset="0"/>
              </a:rPr>
              <a:t>		</a:t>
            </a:r>
            <a:endParaRPr lang="en-US" altLang="en-US" sz="2000" dirty="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25</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vert="horz">
            <a:noAutofit/>
          </a:bodyPr>
          <a:lstStyle/>
          <a:p>
            <a:pPr marL="0" indent="0">
              <a:spcBef>
                <a:spcPts val="0"/>
              </a:spcBef>
              <a:buSzPct val="85000"/>
              <a:buNone/>
              <a:defRPr/>
            </a:pPr>
            <a:r>
              <a:rPr lang="en-US" altLang="en-US" sz="2000" dirty="0" smtClean="0">
                <a:latin typeface="Courier New" pitchFamily="49" charset="0"/>
                <a:cs typeface="Courier New" pitchFamily="49" charset="0"/>
              </a:rPr>
              <a:t>	// class year </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 	{ </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keyboardScanner.nextLine</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continue; </a:t>
            </a:r>
            <a:r>
              <a:rPr lang="en-US" altLang="en-US" sz="1800" dirty="0" smtClean="0">
                <a:latin typeface="Courier New" pitchFamily="49" charset="0"/>
                <a:cs typeface="Courier New" pitchFamily="49" charset="0"/>
              </a:rPr>
              <a:t>// start another iteration of loop</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 // if next token is not an </a:t>
            </a:r>
            <a:r>
              <a:rPr lang="en-US" altLang="en-US" sz="2000" dirty="0" err="1" smtClean="0">
                <a:latin typeface="Courier New" pitchFamily="49" charset="0"/>
                <a:cs typeface="Courier New" pitchFamily="49" charset="0"/>
              </a:rPr>
              <a:t>int</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classYear</a:t>
            </a:r>
            <a:r>
              <a:rPr lang="en-US" altLang="en-US" sz="2000" dirty="0" smtClean="0">
                <a:latin typeface="Courier New" pitchFamily="49" charset="0"/>
                <a:cs typeface="Courier New" pitchFamily="49" charset="0"/>
              </a:rPr>
              <a:t>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 age	</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keyboardScanner.nextLine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continue; </a:t>
            </a:r>
            <a:r>
              <a:rPr lang="en-US" altLang="en-US" sz="1600" dirty="0" smtClean="0">
                <a:latin typeface="Courier New" pitchFamily="49" charset="0"/>
                <a:cs typeface="Courier New" pitchFamily="49" charset="0"/>
              </a:rPr>
              <a:t>// start another iteration of loop</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 // if next token is not an </a:t>
            </a:r>
            <a:r>
              <a:rPr lang="en-US" altLang="en-US" sz="2000" dirty="0" err="1" smtClean="0">
                <a:latin typeface="Courier New" pitchFamily="49" charset="0"/>
                <a:cs typeface="Courier New" pitchFamily="49" charset="0"/>
              </a:rPr>
              <a:t>int</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age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 process name,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classYear</a:t>
            </a:r>
            <a:r>
              <a:rPr lang="en-US" altLang="en-US" sz="2000" dirty="0" smtClean="0">
                <a:latin typeface="Courier New" pitchFamily="49" charset="0"/>
                <a:cs typeface="Courier New" pitchFamily="49" charset="0"/>
              </a:rPr>
              <a:t> and age …	</a:t>
            </a:r>
          </a:p>
          <a:p>
            <a:pPr marL="0" indent="0">
              <a:spcBef>
                <a:spcPts val="0"/>
              </a:spcBef>
              <a:buSzPct val="85000"/>
              <a:buNone/>
              <a:defRPr/>
            </a:pPr>
            <a:r>
              <a:rPr lang="en-US" altLang="en-US" sz="2000" dirty="0" smtClean="0">
                <a:latin typeface="Courier New" pitchFamily="49" charset="0"/>
                <a:cs typeface="Courier New" pitchFamily="49" charset="0"/>
              </a:rPr>
              <a:t>} // while</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26</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For scanning over a file, the constructor is different from keyboard scanning, but the “</a:t>
            </a:r>
            <a:r>
              <a:rPr lang="en-US" altLang="en-US" sz="2400" dirty="0" err="1" smtClean="0">
                <a:latin typeface="Courier New" pitchFamily="49" charset="0"/>
                <a:cs typeface="Courier New" pitchFamily="49" charset="0"/>
              </a:rPr>
              <a:t>hasNext</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hasNextInt</a:t>
            </a:r>
            <a:r>
              <a:rPr lang="en-US" altLang="en-US" sz="2400" dirty="0" smtClean="0">
                <a:latin typeface="Courier New" pitchFamily="49" charset="0"/>
                <a:cs typeface="Courier New" pitchFamily="49" charset="0"/>
              </a:rPr>
              <a:t>(), next(), </a:t>
            </a:r>
            <a:r>
              <a:rPr lang="en-US" altLang="en-US" sz="2400" dirty="0" err="1" smtClean="0">
                <a:latin typeface="Courier New" pitchFamily="49" charset="0"/>
                <a:cs typeface="Courier New" pitchFamily="49" charset="0"/>
              </a:rPr>
              <a:t>nextDouble</a:t>
            </a:r>
            <a:r>
              <a:rPr lang="en-US" altLang="en-US" sz="2400" dirty="0" smtClean="0">
                <a:latin typeface="Courier New" pitchFamily="49" charset="0"/>
                <a:cs typeface="Courier New" pitchFamily="49" charset="0"/>
              </a:rPr>
              <a:t>(), …</a:t>
            </a:r>
            <a:r>
              <a:rPr lang="en-US" altLang="en-US" sz="2400" dirty="0" smtClean="0">
                <a:cs typeface="Arial" pitchFamily="34" charset="0"/>
              </a:rPr>
              <a:t>” methods are still available.</a:t>
            </a:r>
          </a:p>
          <a:p>
            <a:pPr>
              <a:spcBef>
                <a:spcPct val="50000"/>
              </a:spcBef>
              <a:spcAft>
                <a:spcPts val="1200"/>
              </a:spcAft>
              <a:buSzPct val="85000"/>
              <a:defRPr/>
            </a:pPr>
            <a:r>
              <a:rPr lang="en-US" altLang="en-US" sz="2400" dirty="0" smtClean="0">
                <a:cs typeface="Arial" pitchFamily="34" charset="0"/>
              </a:rPr>
              <a:t>For example:</a:t>
            </a:r>
          </a:p>
          <a:p>
            <a:pPr marL="0" indent="0">
              <a:spcBef>
                <a:spcPts val="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fileScanner</a:t>
            </a:r>
            <a:r>
              <a:rPr lang="en-US" altLang="en-US" sz="2000" dirty="0" smtClean="0">
                <a:latin typeface="Courier New" pitchFamily="49" charset="0"/>
                <a:cs typeface="Courier New" pitchFamily="49" charset="0"/>
              </a:rPr>
              <a:t> =new Scanner(new File (“data”));</a:t>
            </a:r>
          </a:p>
          <a:p>
            <a:pPr marL="0" indent="0">
              <a:spcBef>
                <a:spcPts val="0"/>
              </a:spcBef>
              <a:buSzPct val="85000"/>
              <a:buNone/>
              <a:defRPr/>
            </a:pPr>
            <a:r>
              <a:rPr lang="en-US" altLang="en-US" sz="2000" dirty="0" smtClean="0">
                <a:latin typeface="Courier New" pitchFamily="49" charset="0"/>
                <a:cs typeface="Courier New" pitchFamily="49" charset="0"/>
              </a:rPr>
              <a:t>if (</a:t>
            </a:r>
            <a:r>
              <a:rPr lang="en-US" altLang="en-US" sz="2000" dirty="0" err="1" smtClean="0">
                <a:latin typeface="Courier New" pitchFamily="49" charset="0"/>
                <a:cs typeface="Courier New" pitchFamily="49" charset="0"/>
              </a:rPr>
              <a:t>fileScanner.hasNextDouble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double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 = </a:t>
            </a:r>
            <a:r>
              <a:rPr lang="en-US" altLang="en-US" sz="2000" dirty="0" err="1" smtClean="0">
                <a:latin typeface="Courier New" pitchFamily="49" charset="0"/>
                <a:cs typeface="Courier New" pitchFamily="49" charset="0"/>
              </a:rPr>
              <a:t>fileScanner.nextDouble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else</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fileScanner.next</a:t>
            </a:r>
            <a:r>
              <a:rPr lang="en-US" altLang="en-US" sz="2000" dirty="0" smtClean="0">
                <a:latin typeface="Courier New" pitchFamily="49" charset="0"/>
                <a:cs typeface="Courier New" pitchFamily="49" charset="0"/>
              </a:rPr>
              <a:t>();</a:t>
            </a:r>
          </a:p>
          <a:p>
            <a:pPr marL="0" indent="0">
              <a:spcBef>
                <a:spcPts val="0"/>
              </a:spcBef>
            </a:pPr>
            <a:endParaRPr lang="it-IT" sz="2400"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27</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Sentinels are not used in file scanning because it is too easy to forget to append the sentinel to the end of the file. (With keyboard input, a scan loop will continue until the sentinel is entered.) So a typical scanning loop with </a:t>
            </a:r>
            <a:r>
              <a:rPr lang="en-US" altLang="en-US" sz="2400" dirty="0" err="1" smtClean="0">
                <a:latin typeface="Courier New" pitchFamily="49" charset="0"/>
                <a:cs typeface="Courier New" pitchFamily="49" charset="0"/>
              </a:rPr>
              <a:t>fileScanner</a:t>
            </a:r>
            <a:r>
              <a:rPr lang="en-US" altLang="en-US" sz="2400" dirty="0" smtClean="0">
                <a:cs typeface="Arial" pitchFamily="34" charset="0"/>
              </a:rPr>
              <a:t> will start with</a:t>
            </a:r>
          </a:p>
          <a:p>
            <a:pPr>
              <a:spcBef>
                <a:spcPct val="50000"/>
              </a:spcBef>
              <a:buSzPct val="85000"/>
              <a:defRPr/>
            </a:pPr>
            <a:endParaRPr lang="en-US" altLang="en-US" sz="600" b="1" dirty="0" smtClean="0">
              <a:cs typeface="Arial" pitchFamily="34" charset="0"/>
            </a:endParaRPr>
          </a:p>
          <a:p>
            <a:pPr marL="360000" indent="0">
              <a:spcBef>
                <a:spcPts val="600"/>
              </a:spcBef>
              <a:buSzPct val="85000"/>
              <a:buNone/>
              <a:defRPr/>
            </a:pPr>
            <a:r>
              <a:rPr lang="en-US" altLang="en-US" sz="2000" dirty="0" smtClean="0">
                <a:latin typeface="Courier New" pitchFamily="49" charset="0"/>
                <a:cs typeface="Courier New" pitchFamily="49" charset="0"/>
              </a:rPr>
              <a:t>while (</a:t>
            </a:r>
            <a:r>
              <a:rPr lang="en-US" altLang="en-US" sz="2000" dirty="0" err="1" smtClean="0">
                <a:latin typeface="Courier New" pitchFamily="49" charset="0"/>
                <a:cs typeface="Courier New" pitchFamily="49" charset="0"/>
              </a:rPr>
              <a:t>fileScanner.hasNext</a:t>
            </a:r>
            <a:r>
              <a:rPr lang="en-US" altLang="en-US" sz="2000" dirty="0" smtClean="0">
                <a:latin typeface="Courier New" pitchFamily="49" charset="0"/>
                <a:cs typeface="Courier New" pitchFamily="49" charset="0"/>
              </a:rPr>
              <a:t>())</a:t>
            </a:r>
          </a:p>
          <a:p>
            <a:pPr marL="360000" indent="0">
              <a:spcBef>
                <a:spcPts val="600"/>
              </a:spcBef>
              <a:buSzPct val="85000"/>
              <a:buNone/>
              <a:defRPr/>
            </a:pPr>
            <a:r>
              <a:rPr lang="en-US" altLang="en-US" sz="2000" dirty="0" smtClean="0">
                <a:latin typeface="Courier New" pitchFamily="49" charset="0"/>
                <a:cs typeface="Courier New" pitchFamily="49" charset="0"/>
              </a:rPr>
              <a:t>or</a:t>
            </a:r>
          </a:p>
          <a:p>
            <a:pPr marL="360000" indent="0">
              <a:spcBef>
                <a:spcPts val="600"/>
              </a:spcBef>
              <a:buSzPct val="85000"/>
              <a:buNone/>
              <a:defRPr/>
            </a:pPr>
            <a:r>
              <a:rPr lang="en-US" altLang="en-US" sz="2000" dirty="0" smtClean="0">
                <a:latin typeface="Courier New" pitchFamily="49" charset="0"/>
                <a:cs typeface="Courier New" pitchFamily="49" charset="0"/>
              </a:rPr>
              <a:t>while (</a:t>
            </a:r>
            <a:r>
              <a:rPr lang="en-US" altLang="en-US" sz="2000" dirty="0" err="1" smtClean="0">
                <a:latin typeface="Courier New" pitchFamily="49" charset="0"/>
                <a:cs typeface="Courier New" pitchFamily="49" charset="0"/>
              </a:rPr>
              <a:t>fileScanner.hasNextLine</a:t>
            </a:r>
            <a:r>
              <a:rPr lang="en-US" altLang="en-US" sz="2000" dirty="0" smtClean="0">
                <a:latin typeface="Courier New" pitchFamily="49" charset="0"/>
                <a:cs typeface="Courier New" pitchFamily="49" charset="0"/>
              </a:rPr>
              <a:t>())</a:t>
            </a:r>
          </a:p>
          <a:p>
            <a:pPr marL="360000" indent="0">
              <a:spcBef>
                <a:spcPts val="600"/>
              </a:spcBef>
              <a:buSzPct val="85000"/>
              <a:buNone/>
              <a:defRPr/>
            </a:pPr>
            <a:r>
              <a:rPr lang="en-US" altLang="en-US" sz="2000" dirty="0" smtClean="0">
                <a:latin typeface="Courier New" pitchFamily="49" charset="0"/>
                <a:cs typeface="Courier New" pitchFamily="49" charset="0"/>
              </a:rPr>
              <a:t>or</a:t>
            </a:r>
          </a:p>
          <a:p>
            <a:pPr marL="360000" indent="0">
              <a:spcBef>
                <a:spcPts val="600"/>
              </a:spcBef>
              <a:buSzPct val="85000"/>
              <a:buNone/>
              <a:defRPr/>
            </a:pPr>
            <a:r>
              <a:rPr lang="en-US" altLang="en-US" sz="2000" dirty="0" smtClean="0">
                <a:latin typeface="Courier New" pitchFamily="49" charset="0"/>
                <a:cs typeface="Courier New" pitchFamily="49" charset="0"/>
              </a:rPr>
              <a:t>while (</a:t>
            </a:r>
            <a:r>
              <a:rPr lang="en-US" altLang="en-US" sz="2000" dirty="0" err="1" smtClean="0">
                <a:latin typeface="Courier New" pitchFamily="49" charset="0"/>
                <a:cs typeface="Courier New" pitchFamily="49" charset="0"/>
              </a:rPr>
              <a:t>fileScanner.hasNextInt</a:t>
            </a:r>
            <a:r>
              <a:rPr lang="en-US" altLang="en-US" sz="2000" dirty="0" smtClean="0">
                <a:latin typeface="Courier New" pitchFamily="49" charset="0"/>
                <a:cs typeface="Courier New" pitchFamily="49" charset="0"/>
              </a:rPr>
              <a:t>())</a:t>
            </a:r>
          </a:p>
          <a:p>
            <a:pPr marL="0" indent="0">
              <a:spcBef>
                <a:spcPts val="600"/>
              </a:spcBef>
              <a:buSzPct val="85000"/>
              <a:buNone/>
              <a:defRPr/>
            </a:pPr>
            <a:endParaRPr lang="en-US" altLang="en-US" sz="2000" dirty="0" smtClean="0">
              <a:latin typeface="Courier New" pitchFamily="49" charset="0"/>
              <a:cs typeface="Courier New" pitchFamily="49" charset="0"/>
            </a:endParaRPr>
          </a:p>
          <a:p>
            <a:pPr>
              <a:spcBef>
                <a:spcPct val="50000"/>
              </a:spcBef>
              <a:buSzPct val="85000"/>
              <a:defRPr/>
            </a:pPr>
            <a:endParaRPr lang="en-US" altLang="en-US" sz="1800" b="1" dirty="0" smtClean="0">
              <a:cs typeface="Arial" pitchFamily="34" charset="0"/>
            </a:endParaRPr>
          </a:p>
          <a:p>
            <a:pPr>
              <a:spcBef>
                <a:spcPct val="50000"/>
              </a:spcBef>
              <a:buSzPct val="85000"/>
              <a:defRPr/>
            </a:pPr>
            <a:endParaRPr lang="en-US" altLang="en-US" sz="1800" dirty="0">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28</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507288" cy="4525963"/>
          </a:xfrm>
        </p:spPr>
        <p:txBody>
          <a:bodyPr>
            <a:noAutofit/>
          </a:bodyPr>
          <a:lstStyle/>
          <a:p>
            <a:pPr>
              <a:spcBef>
                <a:spcPct val="50000"/>
              </a:spcBef>
              <a:buSzPct val="85000"/>
              <a:defRPr/>
            </a:pPr>
            <a:r>
              <a:rPr lang="en-US" altLang="en-US" sz="2400" dirty="0" smtClean="0">
                <a:cs typeface="Arial" pitchFamily="34" charset="0"/>
              </a:rPr>
              <a:t>Scanning over a line is fairly straightforward.  For example, suppose we want to add up the </a:t>
            </a:r>
            <a:r>
              <a:rPr lang="en-US" altLang="en-US" sz="2400" dirty="0" err="1" smtClean="0">
                <a:cs typeface="Arial" pitchFamily="34" charset="0"/>
              </a:rPr>
              <a:t>int</a:t>
            </a:r>
            <a:r>
              <a:rPr lang="en-US" altLang="en-US" sz="2400" dirty="0" smtClean="0">
                <a:cs typeface="Arial" pitchFamily="34" charset="0"/>
              </a:rPr>
              <a:t> values in a line, and skip over the non-</a:t>
            </a:r>
            <a:r>
              <a:rPr lang="en-US" altLang="en-US" sz="2400" dirty="0" err="1" smtClean="0">
                <a:cs typeface="Arial" pitchFamily="34" charset="0"/>
              </a:rPr>
              <a:t>int</a:t>
            </a:r>
            <a:r>
              <a:rPr lang="en-US" altLang="en-US" sz="2400" dirty="0" smtClean="0">
                <a:cs typeface="Arial" pitchFamily="34" charset="0"/>
              </a:rPr>
              <a:t> values.</a:t>
            </a:r>
          </a:p>
          <a:p>
            <a:pPr>
              <a:spcBef>
                <a:spcPct val="50000"/>
              </a:spcBef>
              <a:buSzPct val="85000"/>
              <a:defRPr/>
            </a:pPr>
            <a:endParaRPr lang="en-US" altLang="en-US" sz="700" b="1" dirty="0" smtClean="0">
              <a:cs typeface="Arial" pitchFamily="34" charset="0"/>
            </a:endParaRPr>
          </a:p>
          <a:p>
            <a:pPr marL="0" indent="0">
              <a:spcBef>
                <a:spcPts val="600"/>
              </a:spcBef>
              <a:buSzPct val="85000"/>
              <a:buNone/>
              <a:defRPr/>
            </a:pPr>
            <a:r>
              <a:rPr lang="en-US" altLang="en-US" sz="2200" dirty="0" smtClean="0">
                <a:latin typeface="Courier New" pitchFamily="49" charset="0"/>
                <a:cs typeface="Courier New" pitchFamily="49" charset="0"/>
              </a:rPr>
              <a:t>Scanner </a:t>
            </a:r>
            <a:r>
              <a:rPr lang="en-US" altLang="en-US" sz="2200" dirty="0" err="1" smtClean="0">
                <a:latin typeface="Courier New" pitchFamily="49" charset="0"/>
                <a:cs typeface="Courier New" pitchFamily="49" charset="0"/>
              </a:rPr>
              <a:t>lineScanner</a:t>
            </a:r>
            <a:r>
              <a:rPr lang="en-US" altLang="en-US" sz="2200" dirty="0" smtClean="0">
                <a:latin typeface="Courier New" pitchFamily="49" charset="0"/>
                <a:cs typeface="Courier New" pitchFamily="49" charset="0"/>
              </a:rPr>
              <a:t> = </a:t>
            </a:r>
            <a:r>
              <a:rPr lang="en-US" altLang="en-US" sz="2200" b="1" dirty="0" smtClean="0">
                <a:latin typeface="Courier New" pitchFamily="49" charset="0"/>
                <a:cs typeface="Courier New" pitchFamily="49" charset="0"/>
              </a:rPr>
              <a:t>new</a:t>
            </a:r>
            <a:r>
              <a:rPr lang="en-US" altLang="en-US" sz="2200" dirty="0" smtClean="0">
                <a:latin typeface="Courier New" pitchFamily="49" charset="0"/>
                <a:cs typeface="Courier New" pitchFamily="49" charset="0"/>
              </a:rPr>
              <a:t> Scanner (“70 o2 50”);</a:t>
            </a:r>
          </a:p>
          <a:p>
            <a:pPr marL="0" indent="0">
              <a:spcBef>
                <a:spcPts val="600"/>
              </a:spcBef>
              <a:buSzPct val="85000"/>
              <a:buNone/>
              <a:defRPr/>
            </a:pPr>
            <a:r>
              <a:rPr lang="en-US" altLang="en-US" sz="2200" b="1" dirty="0" err="1" smtClean="0">
                <a:latin typeface="Courier New" pitchFamily="49" charset="0"/>
                <a:cs typeface="Courier New" pitchFamily="49" charset="0"/>
              </a:rPr>
              <a:t>int</a:t>
            </a:r>
            <a:r>
              <a:rPr lang="en-US" altLang="en-US" sz="2200" dirty="0" smtClean="0">
                <a:latin typeface="Courier New" pitchFamily="49" charset="0"/>
                <a:cs typeface="Courier New" pitchFamily="49" charset="0"/>
              </a:rPr>
              <a:t> sum = 0;</a:t>
            </a:r>
          </a:p>
          <a:p>
            <a:pPr marL="0" indent="0">
              <a:spcBef>
                <a:spcPts val="600"/>
              </a:spcBef>
              <a:buSzPct val="85000"/>
              <a:buNone/>
              <a:defRPr/>
            </a:pPr>
            <a:r>
              <a:rPr lang="en-US" altLang="en-US" sz="2200" b="1" dirty="0" smtClean="0">
                <a:latin typeface="Courier New" pitchFamily="49" charset="0"/>
                <a:cs typeface="Courier New" pitchFamily="49" charset="0"/>
              </a:rPr>
              <a:t>while</a:t>
            </a:r>
            <a:r>
              <a:rPr lang="en-US" altLang="en-US" sz="2200" dirty="0" smtClean="0">
                <a:latin typeface="Courier New" pitchFamily="49" charset="0"/>
                <a:cs typeface="Courier New" pitchFamily="49" charset="0"/>
              </a:rPr>
              <a:t> (</a:t>
            </a:r>
            <a:r>
              <a:rPr lang="en-US" altLang="en-US" sz="2200" dirty="0" err="1" smtClean="0">
                <a:latin typeface="Courier New" pitchFamily="49" charset="0"/>
                <a:cs typeface="Courier New" pitchFamily="49" charset="0"/>
              </a:rPr>
              <a:t>lineScanner.hasNext</a:t>
            </a:r>
            <a:r>
              <a:rPr lang="en-US" altLang="en-US" sz="2200" dirty="0" smtClean="0">
                <a:latin typeface="Courier New" pitchFamily="49" charset="0"/>
                <a:cs typeface="Courier New" pitchFamily="49" charset="0"/>
              </a:rPr>
              <a:t>())</a:t>
            </a:r>
          </a:p>
          <a:p>
            <a:pPr marL="0" indent="0">
              <a:spcBef>
                <a:spcPts val="600"/>
              </a:spcBef>
              <a:buSzPct val="85000"/>
              <a:buNone/>
              <a:defRPr/>
            </a:pPr>
            <a:r>
              <a:rPr lang="en-US" altLang="en-US" sz="2200" dirty="0" smtClean="0">
                <a:latin typeface="Courier New" pitchFamily="49" charset="0"/>
                <a:cs typeface="Courier New" pitchFamily="49" charset="0"/>
              </a:rPr>
              <a:t>	</a:t>
            </a:r>
            <a:r>
              <a:rPr lang="en-US" altLang="en-US" sz="2200" b="1" dirty="0" smtClean="0">
                <a:latin typeface="Courier New" pitchFamily="49" charset="0"/>
                <a:cs typeface="Courier New" pitchFamily="49" charset="0"/>
              </a:rPr>
              <a:t>if</a:t>
            </a:r>
            <a:r>
              <a:rPr lang="en-US" altLang="en-US" sz="2200" dirty="0" smtClean="0">
                <a:latin typeface="Courier New" pitchFamily="49" charset="0"/>
                <a:cs typeface="Courier New" pitchFamily="49" charset="0"/>
              </a:rPr>
              <a:t> (</a:t>
            </a:r>
            <a:r>
              <a:rPr lang="en-US" altLang="en-US" sz="2200" dirty="0" err="1" smtClean="0">
                <a:latin typeface="Courier New" pitchFamily="49" charset="0"/>
                <a:cs typeface="Courier New" pitchFamily="49" charset="0"/>
              </a:rPr>
              <a:t>lineScanner.hasNextInt</a:t>
            </a:r>
            <a:r>
              <a:rPr lang="en-US" altLang="en-US" sz="2200" dirty="0" smtClean="0">
                <a:latin typeface="Courier New" pitchFamily="49" charset="0"/>
                <a:cs typeface="Courier New" pitchFamily="49" charset="0"/>
              </a:rPr>
              <a:t>())</a:t>
            </a:r>
          </a:p>
          <a:p>
            <a:pPr marL="0" indent="0">
              <a:spcBef>
                <a:spcPts val="600"/>
              </a:spcBef>
              <a:buSzPct val="85000"/>
              <a:buNone/>
              <a:defRPr/>
            </a:pPr>
            <a:r>
              <a:rPr lang="en-US" altLang="en-US" sz="2200" dirty="0" smtClean="0">
                <a:latin typeface="Courier New" pitchFamily="49" charset="0"/>
                <a:cs typeface="Courier New" pitchFamily="49" charset="0"/>
              </a:rPr>
              <a:t>		sum += </a:t>
            </a:r>
            <a:r>
              <a:rPr lang="en-US" altLang="en-US" sz="2200" dirty="0" err="1" smtClean="0">
                <a:latin typeface="Courier New" pitchFamily="49" charset="0"/>
                <a:cs typeface="Courier New" pitchFamily="49" charset="0"/>
              </a:rPr>
              <a:t>lineScanner.nextInt</a:t>
            </a:r>
            <a:r>
              <a:rPr lang="en-US" altLang="en-US" sz="2200" dirty="0" smtClean="0">
                <a:latin typeface="Courier New" pitchFamily="49" charset="0"/>
                <a:cs typeface="Courier New" pitchFamily="49" charset="0"/>
              </a:rPr>
              <a:t>();</a:t>
            </a:r>
          </a:p>
          <a:p>
            <a:pPr marL="0" indent="0">
              <a:spcBef>
                <a:spcPts val="600"/>
              </a:spcBef>
              <a:buSzPct val="85000"/>
              <a:buNone/>
              <a:defRPr/>
            </a:pPr>
            <a:r>
              <a:rPr lang="en-US" altLang="en-US" sz="2200" dirty="0" smtClean="0">
                <a:latin typeface="Courier New" pitchFamily="49" charset="0"/>
                <a:cs typeface="Courier New" pitchFamily="49" charset="0"/>
              </a:rPr>
              <a:t>	</a:t>
            </a:r>
            <a:r>
              <a:rPr lang="en-US" altLang="en-US" sz="2200" b="1" dirty="0" smtClean="0">
                <a:latin typeface="Courier New" pitchFamily="49" charset="0"/>
                <a:cs typeface="Courier New" pitchFamily="49" charset="0"/>
              </a:rPr>
              <a:t>else</a:t>
            </a:r>
          </a:p>
          <a:p>
            <a:pPr marL="0" indent="0">
              <a:spcBef>
                <a:spcPts val="600"/>
              </a:spcBef>
              <a:buSzPct val="85000"/>
              <a:buNone/>
              <a:defRPr/>
            </a:pPr>
            <a:r>
              <a:rPr lang="en-US" altLang="en-US" sz="2200" dirty="0" smtClean="0">
                <a:latin typeface="Courier New" pitchFamily="49" charset="0"/>
                <a:cs typeface="Courier New" pitchFamily="49" charset="0"/>
              </a:rPr>
              <a:t>		</a:t>
            </a:r>
            <a:r>
              <a:rPr lang="en-US" altLang="en-US" sz="2200" dirty="0" err="1" smtClean="0">
                <a:latin typeface="Courier New" pitchFamily="49" charset="0"/>
                <a:cs typeface="Courier New" pitchFamily="49" charset="0"/>
              </a:rPr>
              <a:t>lineScanner.next</a:t>
            </a:r>
            <a:r>
              <a:rPr lang="en-US" altLang="en-US" sz="2200" dirty="0" smtClean="0">
                <a:latin typeface="Courier New" pitchFamily="49" charset="0"/>
                <a:cs typeface="Courier New" pitchFamily="49" charset="0"/>
              </a:rPr>
              <a:t>(); // skip non-</a:t>
            </a:r>
            <a:r>
              <a:rPr lang="en-US" altLang="en-US" sz="2200" dirty="0" err="1" smtClean="0">
                <a:latin typeface="Courier New" pitchFamily="49" charset="0"/>
                <a:cs typeface="Courier New" pitchFamily="49" charset="0"/>
              </a:rPr>
              <a:t>int</a:t>
            </a:r>
            <a:endParaRPr lang="en-US" altLang="en-US" sz="2200" dirty="0" smtClean="0">
              <a:latin typeface="Courier New" pitchFamily="49" charset="0"/>
              <a:cs typeface="Courier New" pitchFamily="49" charset="0"/>
            </a:endParaRPr>
          </a:p>
          <a:p>
            <a:pPr>
              <a:spcBef>
                <a:spcPct val="50000"/>
              </a:spcBef>
              <a:buSzPct val="85000"/>
              <a:defRPr/>
            </a:pPr>
            <a:endParaRPr lang="en-US" altLang="en-US" sz="2400" dirty="0" smtClean="0">
              <a:latin typeface="Arial" pitchFamily="34" charset="0"/>
              <a:cs typeface="Arial" pitchFamily="34" charset="0"/>
            </a:endParaRPr>
          </a:p>
          <a:p>
            <a:pPr marL="0" indent="0">
              <a:spcBef>
                <a:spcPts val="600"/>
              </a:spcBef>
              <a:buSzPct val="85000"/>
              <a:buNone/>
              <a:defRPr/>
            </a:pPr>
            <a:endParaRPr lang="en-US" altLang="en-US" sz="2000" dirty="0" smtClean="0">
              <a:latin typeface="Courier New" pitchFamily="49" charset="0"/>
              <a:cs typeface="Courier New" pitchFamily="49" charset="0"/>
            </a:endParaRPr>
          </a:p>
          <a:p>
            <a:pPr>
              <a:spcBef>
                <a:spcPct val="50000"/>
              </a:spcBef>
              <a:buSzPct val="85000"/>
              <a:defRPr/>
            </a:pPr>
            <a:endParaRPr lang="en-US" altLang="en-US" sz="1800" b="1" dirty="0" smtClean="0">
              <a:cs typeface="Arial" pitchFamily="34" charset="0"/>
            </a:endParaRPr>
          </a:p>
          <a:p>
            <a:pPr>
              <a:spcBef>
                <a:spcPct val="50000"/>
              </a:spcBef>
              <a:buSzPct val="85000"/>
              <a:defRPr/>
            </a:pPr>
            <a:endParaRPr lang="en-US" altLang="en-US" sz="1800" dirty="0">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29</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en-US" altLang="en-US" sz="2800" b="1" dirty="0" smtClean="0">
                <a:latin typeface="Courier New" pitchFamily="49" charset="0"/>
                <a:cs typeface="Courier New" pitchFamily="49" charset="0"/>
              </a:rPr>
              <a:t>public String()</a:t>
            </a:r>
          </a:p>
          <a:p>
            <a:pPr>
              <a:buNone/>
            </a:pPr>
            <a:r>
              <a:rPr lang="en-US" altLang="en-US" sz="2800" dirty="0" smtClean="0">
                <a:latin typeface="Times New Roman" pitchFamily="18" charset="0"/>
              </a:rPr>
              <a:t>   Initializes a newly created String object so that the String object represents an </a:t>
            </a:r>
            <a:r>
              <a:rPr lang="en-US" altLang="en-US" sz="2800" b="1" dirty="0" smtClean="0">
                <a:latin typeface="Times New Roman" pitchFamily="18" charset="0"/>
              </a:rPr>
              <a:t>empty string</a:t>
            </a:r>
            <a:r>
              <a:rPr lang="en-US" altLang="en-US" sz="2800" dirty="0" smtClean="0">
                <a:latin typeface="Times New Roman" pitchFamily="18" charset="0"/>
              </a:rPr>
              <a:t>. </a:t>
            </a:r>
          </a:p>
          <a:p>
            <a:r>
              <a:rPr lang="en-US" altLang="en-US" sz="2800" b="1" dirty="0" smtClean="0">
                <a:latin typeface="Courier New" pitchFamily="49" charset="0"/>
                <a:cs typeface="Courier New" pitchFamily="49" charset="0"/>
              </a:rPr>
              <a:t>public String(String original)</a:t>
            </a:r>
            <a:endParaRPr lang="en-US" altLang="en-US" sz="2800" dirty="0" smtClean="0">
              <a:latin typeface="Times New Roman" pitchFamily="18" charset="0"/>
            </a:endParaRPr>
          </a:p>
          <a:p>
            <a:pPr>
              <a:buNone/>
            </a:pPr>
            <a:r>
              <a:rPr lang="en-US" altLang="en-US" sz="2800" dirty="0" smtClean="0">
                <a:latin typeface="Times New Roman" pitchFamily="18" charset="0"/>
              </a:rPr>
              <a:t>   Initializes a newly created String object so that it represents the same sequence of characters as the argument; in other words, the newly created string is a </a:t>
            </a:r>
            <a:r>
              <a:rPr lang="en-US" altLang="en-US" sz="2800" b="1" dirty="0" smtClean="0">
                <a:latin typeface="Times New Roman" pitchFamily="18" charset="0"/>
              </a:rPr>
              <a:t>copy of the argument string</a:t>
            </a:r>
            <a:r>
              <a:rPr lang="en-US" altLang="en-US" sz="2800" dirty="0" smtClean="0">
                <a:latin typeface="Times New Roman" pitchFamily="18" charset="0"/>
              </a:rPr>
              <a:t>.</a:t>
            </a:r>
            <a:endParaRPr lang="en-US" altLang="en-US" sz="2800" dirty="0" smtClean="0">
              <a:latin typeface="Times New Roman" pitchFamily="18" charset="0"/>
              <a:hlinkClick r:id="rId2"/>
            </a:endParaRPr>
          </a:p>
          <a:p>
            <a:pPr>
              <a:buNone/>
            </a:pPr>
            <a:endParaRPr lang="en-US" altLang="en-US" sz="2800" dirty="0" smtClean="0">
              <a:latin typeface="Times New Roman" pitchFamily="18" charset="0"/>
              <a:hlinkClick r:id="rId3"/>
            </a:endParaRPr>
          </a:p>
          <a:p>
            <a:pPr>
              <a:spcBef>
                <a:spcPct val="50000"/>
              </a:spcBef>
              <a:buSzPct val="85000"/>
            </a:pPr>
            <a:endParaRPr lang="en-US" altLang="en-US" sz="2400" dirty="0" smtClean="0">
              <a:latin typeface="Times New Roman" pitchFamily="18" charset="0"/>
            </a:endParaRP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constructors</a:t>
            </a:r>
            <a:endParaRPr lang="it-IT" sz="2800" dirty="0">
              <a:cs typeface="Courier New" pitchFamily="49"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Often a program needs all three kinds of </a:t>
            </a:r>
            <a:r>
              <a:rPr lang="en-US" altLang="en-US" sz="2400" dirty="0" smtClean="0">
                <a:latin typeface="Arial" pitchFamily="34" charset="0"/>
                <a:cs typeface="Arial" pitchFamily="34" charset="0"/>
              </a:rPr>
              <a:t>Scanner</a:t>
            </a:r>
            <a:r>
              <a:rPr lang="en-US" altLang="en-US" sz="2400" dirty="0" smtClean="0">
                <a:cs typeface="Arial" pitchFamily="34" charset="0"/>
              </a:rPr>
              <a:t> object: a keyboard scanner to get the name of a file, a file scanner to access each line in that file, and a line scanner to access the tokens in a line. </a:t>
            </a:r>
          </a:p>
          <a:p>
            <a:pPr>
              <a:spcBef>
                <a:spcPct val="50000"/>
              </a:spcBef>
              <a:buSzPct val="85000"/>
              <a:defRPr/>
            </a:pPr>
            <a:endParaRPr lang="en-US" altLang="en-US" sz="700" dirty="0" smtClean="0">
              <a:cs typeface="Arial" pitchFamily="34" charset="0"/>
            </a:endParaRPr>
          </a:p>
          <a:p>
            <a:r>
              <a:rPr lang="en-US" sz="2400" dirty="0" smtClean="0"/>
              <a:t>Scanner defines where a token starts and ends based on a set of </a:t>
            </a:r>
            <a:r>
              <a:rPr lang="en-US" sz="2400" b="1" dirty="0" smtClean="0"/>
              <a:t>delimiters</a:t>
            </a:r>
            <a:r>
              <a:rPr lang="en-US" sz="2400" dirty="0" smtClean="0"/>
              <a:t>.</a:t>
            </a:r>
          </a:p>
          <a:p>
            <a:r>
              <a:rPr lang="en-US" sz="2400" dirty="0" smtClean="0"/>
              <a:t>The default delimiters are the whitespace characters.</a:t>
            </a:r>
          </a:p>
          <a:p>
            <a:r>
              <a:rPr lang="en-US" altLang="en-US" sz="2400" dirty="0" smtClean="0">
                <a:cs typeface="Arial" pitchFamily="34" charset="0"/>
              </a:rPr>
              <a:t>You can specify the delimiters for your scanner with the </a:t>
            </a:r>
            <a:r>
              <a:rPr lang="en-US" altLang="en-US" sz="2400" b="1" dirty="0" err="1" smtClean="0">
                <a:latin typeface="Courier New" pitchFamily="49" charset="0"/>
                <a:cs typeface="Courier New" pitchFamily="49" charset="0"/>
              </a:rPr>
              <a:t>useDelimiter</a:t>
            </a:r>
            <a:r>
              <a:rPr lang="en-US" altLang="en-US" sz="2400" b="1" dirty="0" smtClean="0">
                <a:cs typeface="Arial" pitchFamily="34" charset="0"/>
              </a:rPr>
              <a:t> method</a:t>
            </a:r>
            <a:r>
              <a:rPr lang="en-US" altLang="en-US" sz="2400" dirty="0" smtClean="0">
                <a:cs typeface="Arial" pitchFamily="34" charset="0"/>
              </a:rPr>
              <a:t>. </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30</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435280" cy="4525963"/>
          </a:xfrm>
        </p:spPr>
        <p:txBody>
          <a:bodyPr vert="horz">
            <a:noAutofit/>
          </a:bodyPr>
          <a:lstStyle/>
          <a:p>
            <a:pPr>
              <a:spcBef>
                <a:spcPct val="50000"/>
              </a:spcBef>
              <a:buSzPct val="85000"/>
              <a:defRPr/>
            </a:pPr>
            <a:r>
              <a:rPr lang="en-US" altLang="en-US" sz="2200" dirty="0" smtClean="0">
                <a:cs typeface="Arial" pitchFamily="34" charset="0"/>
              </a:rPr>
              <a:t>For example, in order to set delimiters to space and comma:  </a:t>
            </a:r>
            <a:r>
              <a:rPr lang="en-US" altLang="en-US" sz="2200" b="1" dirty="0" smtClean="0">
                <a:latin typeface="Courier New" pitchFamily="49" charset="0"/>
                <a:cs typeface="Courier New" pitchFamily="49" charset="0"/>
              </a:rPr>
              <a:t>", *"</a:t>
            </a:r>
            <a:r>
              <a:rPr lang="en-US" altLang="en-US" sz="2200" dirty="0" smtClean="0">
                <a:cs typeface="Arial" pitchFamily="34" charset="0"/>
              </a:rPr>
              <a:t> tells Scanner to match a comma and zero or more spaces as delimiters.</a:t>
            </a:r>
          </a:p>
          <a:p>
            <a:pPr>
              <a:spcBef>
                <a:spcPts val="12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src</a:t>
            </a:r>
            <a:r>
              <a:rPr lang="en-US" altLang="en-US" sz="2000" dirty="0" smtClean="0">
                <a:latin typeface="Courier New" pitchFamily="49" charset="0"/>
                <a:cs typeface="Courier New" pitchFamily="49" charset="0"/>
              </a:rPr>
              <a:t> = new Scanner(new File (“Test.txt”));</a:t>
            </a:r>
          </a:p>
          <a:p>
            <a:pPr>
              <a:spcBef>
                <a:spcPts val="600"/>
              </a:spcBef>
              <a:spcAft>
                <a:spcPts val="1200"/>
              </a:spcAft>
              <a:buSzPct val="85000"/>
              <a:buNone/>
              <a:defRPr/>
            </a:pPr>
            <a:r>
              <a:rPr lang="en-US" altLang="en-US" sz="2000" dirty="0" err="1" smtClean="0">
                <a:latin typeface="Courier New" pitchFamily="49" charset="0"/>
                <a:cs typeface="Courier New" pitchFamily="49" charset="0"/>
              </a:rPr>
              <a:t>src.useDelimiter</a:t>
            </a:r>
            <a:r>
              <a:rPr lang="en-US" altLang="en-US" sz="2000" dirty="0" smtClean="0">
                <a:latin typeface="Courier New" pitchFamily="49" charset="0"/>
                <a:cs typeface="Courier New" pitchFamily="49" charset="0"/>
              </a:rPr>
              <a:t>(", *");</a:t>
            </a:r>
          </a:p>
          <a:p>
            <a:pPr>
              <a:spcBef>
                <a:spcPts val="600"/>
              </a:spcBef>
              <a:buSzPct val="85000"/>
              <a:defRPr/>
            </a:pPr>
            <a:r>
              <a:rPr lang="en-US" altLang="en-US" sz="2200" dirty="0" smtClean="0">
                <a:cs typeface="Arial" pitchFamily="34" charset="0"/>
              </a:rPr>
              <a:t>For example, if you want the tokens in a string line to be upper- or lower-case letters, any other character will be a delimiter:</a:t>
            </a:r>
          </a:p>
          <a:p>
            <a:pPr>
              <a:spcBef>
                <a:spcPct val="50000"/>
              </a:spcBef>
              <a:buSzPct val="85000"/>
              <a:buNone/>
              <a:defRPr/>
            </a:pPr>
            <a:r>
              <a:rPr lang="en-US" altLang="en-US" sz="1800" dirty="0" smtClean="0">
                <a:latin typeface="Courier New" pitchFamily="49" charset="0"/>
                <a:cs typeface="Courier New" pitchFamily="49" charset="0"/>
              </a:rPr>
              <a:t>Scanner sc =new Scanner (line).</a:t>
            </a:r>
            <a:r>
              <a:rPr lang="en-US" altLang="en-US" sz="1800" dirty="0" err="1" smtClean="0">
                <a:latin typeface="Courier New" pitchFamily="49" charset="0"/>
                <a:cs typeface="Courier New" pitchFamily="49" charset="0"/>
              </a:rPr>
              <a:t>useDelimiter</a:t>
            </a:r>
            <a:r>
              <a:rPr lang="en-US" altLang="en-US" sz="1800" dirty="0" smtClean="0">
                <a:latin typeface="Courier New" pitchFamily="49" charset="0"/>
                <a:cs typeface="Courier New" pitchFamily="49" charset="0"/>
              </a:rPr>
              <a:t> ("[^a-</a:t>
            </a:r>
            <a:r>
              <a:rPr lang="en-US" altLang="en-US" sz="1800" dirty="0" err="1" smtClean="0">
                <a:latin typeface="Courier New" pitchFamily="49" charset="0"/>
                <a:cs typeface="Courier New" pitchFamily="49" charset="0"/>
              </a:rPr>
              <a:t>zA</a:t>
            </a:r>
            <a:r>
              <a:rPr lang="en-US" altLang="en-US" sz="1800" dirty="0" smtClean="0">
                <a:latin typeface="Courier New" pitchFamily="49" charset="0"/>
                <a:cs typeface="Courier New" pitchFamily="49" charset="0"/>
              </a:rPr>
              <a:t>-Z]+");</a:t>
            </a:r>
          </a:p>
          <a:p>
            <a:pPr>
              <a:spcBef>
                <a:spcPct val="50000"/>
              </a:spcBef>
              <a:buSzPct val="85000"/>
              <a:defRPr/>
            </a:pPr>
            <a:r>
              <a:rPr lang="en-US" altLang="en-US" sz="2200" dirty="0" smtClean="0">
                <a:cs typeface="Arial" pitchFamily="34" charset="0"/>
              </a:rPr>
              <a:t>the ‘+’ can be read as “one or more occurrences” and ‘^’ means “except”.  So a delimiter is one or more occurrences of any character except a letter.</a:t>
            </a:r>
          </a:p>
          <a:p>
            <a:pPr>
              <a:spcBef>
                <a:spcPts val="600"/>
              </a:spcBef>
              <a:buSzPct val="85000"/>
              <a:defRPr/>
            </a:pPr>
            <a:endParaRPr lang="en-US" altLang="en-US" sz="2200" dirty="0" smtClean="0">
              <a:cs typeface="Arial" pitchFamily="34" charset="0"/>
            </a:endParaRPr>
          </a:p>
          <a:p>
            <a:pPr>
              <a:spcBef>
                <a:spcPct val="50000"/>
              </a:spcBef>
              <a:buSzPct val="85000"/>
              <a:defRPr/>
            </a:pPr>
            <a:endParaRPr lang="en-US" altLang="en-US" sz="2200" dirty="0" smtClean="0">
              <a:cs typeface="Arial" pitchFamily="34" charset="0"/>
            </a:endParaRPr>
          </a:p>
          <a:p>
            <a:pPr>
              <a:spcBef>
                <a:spcPct val="50000"/>
              </a:spcBef>
              <a:buSzPct val="85000"/>
              <a:defRPr/>
            </a:pPr>
            <a:endParaRPr lang="en-US" altLang="en-US" sz="2200" dirty="0" smtClean="0">
              <a:cs typeface="Arial" pitchFamily="34"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31</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686800" cy="5116024"/>
          </a:xfrm>
        </p:spPr>
        <p:txBody>
          <a:bodyPr>
            <a:normAutofit/>
          </a:bodyPr>
          <a:lstStyle/>
          <a:p>
            <a:pPr marL="0">
              <a:spcBef>
                <a:spcPts val="0"/>
              </a:spcBef>
              <a:buNone/>
            </a:pPr>
            <a:r>
              <a:rPr lang="it-IT" altLang="en-US" sz="1800" dirty="0" err="1" smtClean="0">
                <a:latin typeface="Courier New" pitchFamily="49" charset="0"/>
                <a:cs typeface="Courier New" pitchFamily="49" charset="0"/>
              </a:rPr>
              <a:t>String</a:t>
            </a:r>
            <a:r>
              <a:rPr lang="it-IT" altLang="en-US" sz="1800" dirty="0" smtClean="0">
                <a:latin typeface="Courier New" pitchFamily="49" charset="0"/>
                <a:cs typeface="Courier New" pitchFamily="49" charset="0"/>
              </a:rPr>
              <a:t> input = "1 </a:t>
            </a:r>
            <a:r>
              <a:rPr lang="it-IT" altLang="en-US" sz="1800" dirty="0" err="1" smtClean="0">
                <a:latin typeface="Courier New" pitchFamily="49" charset="0"/>
                <a:cs typeface="Courier New" pitchFamily="49" charset="0"/>
              </a:rPr>
              <a:t>fish</a:t>
            </a:r>
            <a:r>
              <a:rPr lang="it-IT" altLang="en-US" sz="1800" dirty="0" smtClean="0">
                <a:latin typeface="Courier New" pitchFamily="49" charset="0"/>
                <a:cs typeface="Courier New" pitchFamily="49" charset="0"/>
              </a:rPr>
              <a:t> 2 </a:t>
            </a:r>
            <a:r>
              <a:rPr lang="it-IT" altLang="en-US" sz="1800" dirty="0" err="1" smtClean="0">
                <a:latin typeface="Courier New" pitchFamily="49" charset="0"/>
                <a:cs typeface="Courier New" pitchFamily="49" charset="0"/>
              </a:rPr>
              <a:t>fish</a:t>
            </a:r>
            <a:r>
              <a:rPr lang="it-IT" altLang="en-US" sz="1800" dirty="0" smtClean="0">
                <a:latin typeface="Courier New" pitchFamily="49" charset="0"/>
                <a:cs typeface="Courier New" pitchFamily="49" charset="0"/>
              </a:rPr>
              <a:t> </a:t>
            </a:r>
            <a:r>
              <a:rPr lang="it-IT" altLang="en-US" sz="1800" dirty="0" err="1" smtClean="0">
                <a:latin typeface="Courier New" pitchFamily="49" charset="0"/>
                <a:cs typeface="Courier New" pitchFamily="49" charset="0"/>
              </a:rPr>
              <a:t>red</a:t>
            </a:r>
            <a:r>
              <a:rPr lang="it-IT" altLang="en-US" sz="1800" dirty="0" smtClean="0">
                <a:latin typeface="Courier New" pitchFamily="49" charset="0"/>
                <a:cs typeface="Courier New" pitchFamily="49" charset="0"/>
              </a:rPr>
              <a:t> </a:t>
            </a:r>
            <a:r>
              <a:rPr lang="it-IT" altLang="en-US" sz="1800" dirty="0" err="1" smtClean="0">
                <a:latin typeface="Courier New" pitchFamily="49" charset="0"/>
                <a:cs typeface="Courier New" pitchFamily="49" charset="0"/>
              </a:rPr>
              <a:t>fish</a:t>
            </a:r>
            <a:r>
              <a:rPr lang="it-IT" altLang="en-US" sz="1800" dirty="0" smtClean="0">
                <a:latin typeface="Courier New" pitchFamily="49" charset="0"/>
                <a:cs typeface="Courier New" pitchFamily="49" charset="0"/>
              </a:rPr>
              <a:t> </a:t>
            </a:r>
            <a:r>
              <a:rPr lang="it-IT" altLang="en-US" sz="1800" dirty="0" err="1" smtClean="0">
                <a:latin typeface="Courier New" pitchFamily="49" charset="0"/>
                <a:cs typeface="Courier New" pitchFamily="49" charset="0"/>
              </a:rPr>
              <a:t>blue</a:t>
            </a:r>
            <a:r>
              <a:rPr lang="it-IT" altLang="en-US" sz="1800" dirty="0" smtClean="0">
                <a:latin typeface="Courier New" pitchFamily="49" charset="0"/>
                <a:cs typeface="Courier New" pitchFamily="49" charset="0"/>
              </a:rPr>
              <a:t> </a:t>
            </a:r>
            <a:r>
              <a:rPr lang="it-IT" altLang="en-US" sz="1800" dirty="0" err="1" smtClean="0">
                <a:latin typeface="Courier New" pitchFamily="49" charset="0"/>
                <a:cs typeface="Courier New" pitchFamily="49" charset="0"/>
              </a:rPr>
              <a:t>fish</a:t>
            </a:r>
            <a:r>
              <a:rPr lang="it-IT" altLang="en-US" sz="1800" dirty="0" smtClean="0">
                <a:latin typeface="Courier New" pitchFamily="49" charset="0"/>
                <a:cs typeface="Courier New" pitchFamily="49" charset="0"/>
              </a:rPr>
              <a:t>"; </a:t>
            </a:r>
          </a:p>
          <a:p>
            <a:pPr marL="0">
              <a:buSzPct val="85000"/>
              <a:buNone/>
              <a:defRPr/>
            </a:pPr>
            <a:r>
              <a:rPr lang="it-IT" altLang="en-US" sz="1800" dirty="0" smtClean="0">
                <a:latin typeface="Courier New" pitchFamily="49" charset="0"/>
                <a:cs typeface="Courier New" pitchFamily="49" charset="0"/>
              </a:rPr>
              <a:t>Scanner s = </a:t>
            </a:r>
            <a:r>
              <a:rPr lang="it-IT" altLang="en-US" sz="1800" dirty="0" err="1" smtClean="0">
                <a:latin typeface="Courier New" pitchFamily="49" charset="0"/>
                <a:cs typeface="Courier New" pitchFamily="49" charset="0"/>
              </a:rPr>
              <a:t>new</a:t>
            </a:r>
            <a:r>
              <a:rPr lang="it-IT" altLang="en-US" sz="1800" dirty="0" smtClean="0">
                <a:latin typeface="Courier New" pitchFamily="49" charset="0"/>
                <a:cs typeface="Courier New" pitchFamily="49" charset="0"/>
              </a:rPr>
              <a:t> Scanner(input).</a:t>
            </a:r>
            <a:r>
              <a:rPr lang="it-IT" altLang="en-US" sz="1800" dirty="0" err="1" smtClean="0">
                <a:latin typeface="Courier New" pitchFamily="49" charset="0"/>
                <a:cs typeface="Courier New" pitchFamily="49" charset="0"/>
              </a:rPr>
              <a:t>useDelimiter</a:t>
            </a:r>
            <a:r>
              <a:rPr lang="it-IT" altLang="en-US" sz="1800" dirty="0" smtClean="0">
                <a:latin typeface="Courier New" pitchFamily="49" charset="0"/>
                <a:cs typeface="Courier New" pitchFamily="49" charset="0"/>
              </a:rPr>
              <a:t>("\\s*fish\\s*");</a:t>
            </a:r>
          </a:p>
          <a:p>
            <a:pPr marL="0">
              <a:buSzPct val="85000"/>
              <a:buNone/>
              <a:defRPr/>
            </a:pPr>
            <a:r>
              <a:rPr lang="it-IT" altLang="en-US" sz="1800" dirty="0" err="1" smtClean="0">
                <a:latin typeface="Courier New" pitchFamily="49" charset="0"/>
                <a:cs typeface="Courier New" pitchFamily="49" charset="0"/>
              </a:rPr>
              <a:t>System.out.println</a:t>
            </a:r>
            <a:r>
              <a:rPr lang="it-IT" altLang="en-US" sz="1800" dirty="0" smtClean="0">
                <a:latin typeface="Courier New" pitchFamily="49" charset="0"/>
                <a:cs typeface="Courier New" pitchFamily="49" charset="0"/>
              </a:rPr>
              <a:t>(</a:t>
            </a:r>
            <a:r>
              <a:rPr lang="it-IT" altLang="en-US" sz="1800" dirty="0" err="1" smtClean="0">
                <a:latin typeface="Courier New" pitchFamily="49" charset="0"/>
                <a:cs typeface="Courier New" pitchFamily="49" charset="0"/>
              </a:rPr>
              <a:t>s.nextInt</a:t>
            </a:r>
            <a:r>
              <a:rPr lang="it-IT" altLang="en-US" sz="1800" dirty="0" smtClean="0">
                <a:latin typeface="Courier New" pitchFamily="49" charset="0"/>
                <a:cs typeface="Courier New" pitchFamily="49" charset="0"/>
              </a:rPr>
              <a:t>());</a:t>
            </a:r>
          </a:p>
          <a:p>
            <a:pPr marL="0">
              <a:buSzPct val="85000"/>
              <a:buNone/>
              <a:defRPr/>
            </a:pPr>
            <a:r>
              <a:rPr lang="it-IT" altLang="en-US" sz="1800" dirty="0" err="1" smtClean="0">
                <a:latin typeface="Courier New" pitchFamily="49" charset="0"/>
                <a:cs typeface="Courier New" pitchFamily="49" charset="0"/>
              </a:rPr>
              <a:t>System.out.println</a:t>
            </a:r>
            <a:r>
              <a:rPr lang="it-IT" altLang="en-US" sz="1800" dirty="0" smtClean="0">
                <a:latin typeface="Courier New" pitchFamily="49" charset="0"/>
                <a:cs typeface="Courier New" pitchFamily="49" charset="0"/>
              </a:rPr>
              <a:t>(</a:t>
            </a:r>
            <a:r>
              <a:rPr lang="it-IT" altLang="en-US" sz="1800" dirty="0" err="1" smtClean="0">
                <a:latin typeface="Courier New" pitchFamily="49" charset="0"/>
                <a:cs typeface="Courier New" pitchFamily="49" charset="0"/>
              </a:rPr>
              <a:t>s.nextInt</a:t>
            </a:r>
            <a:r>
              <a:rPr lang="it-IT" altLang="en-US" sz="1800" dirty="0" smtClean="0">
                <a:latin typeface="Courier New" pitchFamily="49" charset="0"/>
                <a:cs typeface="Courier New" pitchFamily="49" charset="0"/>
              </a:rPr>
              <a:t>());</a:t>
            </a:r>
          </a:p>
          <a:p>
            <a:pPr marL="0">
              <a:buSzPct val="85000"/>
              <a:buNone/>
              <a:defRPr/>
            </a:pPr>
            <a:r>
              <a:rPr lang="it-IT" altLang="en-US" sz="1800" dirty="0" err="1" smtClean="0">
                <a:latin typeface="Courier New" pitchFamily="49" charset="0"/>
                <a:cs typeface="Courier New" pitchFamily="49" charset="0"/>
              </a:rPr>
              <a:t>System.out.println</a:t>
            </a:r>
            <a:r>
              <a:rPr lang="it-IT" altLang="en-US" sz="1800" dirty="0" smtClean="0">
                <a:latin typeface="Courier New" pitchFamily="49" charset="0"/>
                <a:cs typeface="Courier New" pitchFamily="49" charset="0"/>
              </a:rPr>
              <a:t>(</a:t>
            </a:r>
            <a:r>
              <a:rPr lang="it-IT" altLang="en-US" sz="1800" dirty="0" err="1" smtClean="0">
                <a:latin typeface="Courier New" pitchFamily="49" charset="0"/>
                <a:cs typeface="Courier New" pitchFamily="49" charset="0"/>
              </a:rPr>
              <a:t>s.next</a:t>
            </a:r>
            <a:r>
              <a:rPr lang="it-IT" altLang="en-US" sz="1800" dirty="0" smtClean="0">
                <a:latin typeface="Courier New" pitchFamily="49" charset="0"/>
                <a:cs typeface="Courier New" pitchFamily="49" charset="0"/>
              </a:rPr>
              <a:t>());</a:t>
            </a:r>
          </a:p>
          <a:p>
            <a:pPr marL="0">
              <a:buSzPct val="85000"/>
              <a:buNone/>
              <a:defRPr/>
            </a:pPr>
            <a:r>
              <a:rPr lang="it-IT" altLang="en-US" sz="1800" dirty="0" err="1" smtClean="0">
                <a:latin typeface="Courier New" pitchFamily="49" charset="0"/>
                <a:cs typeface="Courier New" pitchFamily="49" charset="0"/>
              </a:rPr>
              <a:t>System.out.println</a:t>
            </a:r>
            <a:r>
              <a:rPr lang="it-IT" altLang="en-US" sz="1800" dirty="0" smtClean="0">
                <a:latin typeface="Courier New" pitchFamily="49" charset="0"/>
                <a:cs typeface="Courier New" pitchFamily="49" charset="0"/>
              </a:rPr>
              <a:t>(</a:t>
            </a:r>
            <a:r>
              <a:rPr lang="it-IT" altLang="en-US" sz="1800" dirty="0" err="1" smtClean="0">
                <a:latin typeface="Courier New" pitchFamily="49" charset="0"/>
                <a:cs typeface="Courier New" pitchFamily="49" charset="0"/>
              </a:rPr>
              <a:t>s.next</a:t>
            </a:r>
            <a:r>
              <a:rPr lang="it-IT" altLang="en-US" sz="1800" dirty="0" smtClean="0">
                <a:latin typeface="Courier New" pitchFamily="49" charset="0"/>
                <a:cs typeface="Courier New" pitchFamily="49" charset="0"/>
              </a:rPr>
              <a:t>());</a:t>
            </a:r>
          </a:p>
          <a:p>
            <a:pPr marL="0">
              <a:buSzPct val="85000"/>
              <a:buNone/>
              <a:defRPr/>
            </a:pPr>
            <a:r>
              <a:rPr lang="it-IT" altLang="en-US" sz="1800" dirty="0" err="1" smtClean="0">
                <a:latin typeface="Courier New" pitchFamily="49" charset="0"/>
                <a:cs typeface="Courier New" pitchFamily="49" charset="0"/>
              </a:rPr>
              <a:t>s.close</a:t>
            </a:r>
            <a:r>
              <a:rPr lang="it-IT" altLang="en-US" sz="1800" dirty="0" smtClean="0">
                <a:latin typeface="Courier New" pitchFamily="49" charset="0"/>
                <a:cs typeface="Courier New" pitchFamily="49" charset="0"/>
              </a:rPr>
              <a:t>(); </a:t>
            </a:r>
          </a:p>
          <a:p>
            <a:pPr marL="0">
              <a:spcBef>
                <a:spcPts val="1200"/>
              </a:spcBef>
              <a:spcAft>
                <a:spcPts val="1200"/>
              </a:spcAft>
            </a:pPr>
            <a:r>
              <a:rPr lang="it-IT" sz="2600" dirty="0" err="1" smtClean="0"/>
              <a:t>prints</a:t>
            </a:r>
            <a:r>
              <a:rPr lang="it-IT" sz="2600" dirty="0" smtClean="0"/>
              <a:t> the </a:t>
            </a:r>
            <a:r>
              <a:rPr lang="it-IT" sz="2600" dirty="0" err="1" smtClean="0"/>
              <a:t>following</a:t>
            </a:r>
            <a:r>
              <a:rPr lang="it-IT" sz="2600" dirty="0" smtClean="0"/>
              <a:t> output: </a:t>
            </a:r>
          </a:p>
          <a:p>
            <a:pPr marL="0">
              <a:buNone/>
            </a:pPr>
            <a:r>
              <a:rPr lang="it-IT" altLang="en-US" sz="2200" dirty="0" smtClean="0">
                <a:latin typeface="Courier New" pitchFamily="49" charset="0"/>
                <a:cs typeface="Courier New" pitchFamily="49" charset="0"/>
              </a:rPr>
              <a:t>1</a:t>
            </a:r>
          </a:p>
          <a:p>
            <a:pPr marL="0">
              <a:buNone/>
            </a:pPr>
            <a:r>
              <a:rPr lang="it-IT" altLang="en-US" sz="2200" dirty="0" smtClean="0">
                <a:latin typeface="Courier New" pitchFamily="49" charset="0"/>
                <a:cs typeface="Courier New" pitchFamily="49" charset="0"/>
              </a:rPr>
              <a:t>2</a:t>
            </a:r>
          </a:p>
          <a:p>
            <a:pPr marL="0">
              <a:buNone/>
            </a:pPr>
            <a:r>
              <a:rPr lang="it-IT" altLang="en-US" sz="2200" dirty="0" smtClean="0">
                <a:latin typeface="Courier New" pitchFamily="49" charset="0"/>
                <a:cs typeface="Courier New" pitchFamily="49" charset="0"/>
              </a:rPr>
              <a:t>Red</a:t>
            </a:r>
          </a:p>
          <a:p>
            <a:pPr marL="0">
              <a:buNone/>
            </a:pPr>
            <a:r>
              <a:rPr lang="it-IT" altLang="en-US" sz="2200" dirty="0" err="1" smtClean="0">
                <a:latin typeface="Courier New" pitchFamily="49" charset="0"/>
                <a:cs typeface="Courier New" pitchFamily="49" charset="0"/>
              </a:rPr>
              <a:t>blue</a:t>
            </a:r>
            <a:endParaRPr lang="it-IT" altLang="en-US" sz="2200" dirty="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32</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r>
              <a:rPr lang="it-IT" sz="2800" dirty="0" smtClean="0"/>
              <a:t>: </a:t>
            </a:r>
            <a:r>
              <a:rPr lang="it-IT" sz="2800" dirty="0" err="1" smtClean="0"/>
              <a:t>example</a:t>
            </a:r>
            <a:endParaRPr lang="it-IT"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r>
              <a:rPr lang="it-IT" dirty="0" smtClean="0"/>
              <a:t>Le espressioni regolari rappresentano uno strumento molto potente per lavorare sulle stringhe ed elaborare testi</a:t>
            </a:r>
          </a:p>
          <a:p>
            <a:r>
              <a:rPr lang="it-IT" dirty="0" smtClean="0"/>
              <a:t>Consentono di specificare modelli complessi di testo (pattern) che possono essere cercati in una stringa</a:t>
            </a:r>
          </a:p>
          <a:p>
            <a:r>
              <a:rPr lang="it-IT" dirty="0" smtClean="0"/>
              <a:t>Possono essere utilizzate, sia per convalidare i dati, sia per effettuare ricerche all’interno di un testo. La sintassi di questo pseudo-linguaggio è molto flessibile e consente di creare espressioni in base alle proprie esigenze.</a:t>
            </a:r>
          </a:p>
          <a:p>
            <a:r>
              <a:rPr lang="it-IT" dirty="0" smtClean="0"/>
              <a:t>Dalla versione 1.4 di Java è stato introdotto il package </a:t>
            </a:r>
            <a:r>
              <a:rPr lang="it-IT" b="1" dirty="0" err="1" smtClean="0">
                <a:latin typeface="Courier New" pitchFamily="49" charset="0"/>
                <a:cs typeface="Courier New" pitchFamily="49" charset="0"/>
              </a:rPr>
              <a:t>java.util.regex</a:t>
            </a:r>
            <a:r>
              <a:rPr lang="it-IT" dirty="0" smtClean="0"/>
              <a:t> composto dalle classi Pattern e </a:t>
            </a:r>
            <a:r>
              <a:rPr lang="it-IT" dirty="0" err="1" smtClean="0"/>
              <a:t>Matcher</a:t>
            </a:r>
            <a:r>
              <a:rPr lang="it-IT" dirty="0" smtClean="0"/>
              <a:t> che permettono di validare una stringa, o ricercare un testo al suo interno, a partire da un’espressione regolare.</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33</a:t>
            </a:fld>
            <a:endParaRPr lang="en-US"/>
          </a:p>
        </p:txBody>
      </p:sp>
      <p:sp>
        <p:nvSpPr>
          <p:cNvPr id="5" name="Titolo 4"/>
          <p:cNvSpPr>
            <a:spLocks noGrp="1"/>
          </p:cNvSpPr>
          <p:nvPr>
            <p:ph type="title"/>
          </p:nvPr>
        </p:nvSpPr>
        <p:spPr/>
        <p:txBody>
          <a:bodyPr/>
          <a:lstStyle/>
          <a:p>
            <a:r>
              <a:rPr lang="it-IT" dirty="0" smtClean="0"/>
              <a:t>Espressioni regolari</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Per definire un’espressione regolare è necessario conoscere alcune regole base:</a:t>
            </a:r>
          </a:p>
          <a:p>
            <a:r>
              <a:rPr lang="it-IT" dirty="0" smtClean="0"/>
              <a:t>[...]		Insieme di caratteri validi alternativi;</a:t>
            </a:r>
          </a:p>
          <a:p>
            <a:r>
              <a:rPr lang="it-IT" dirty="0" smtClean="0"/>
              <a:t>|		Modelli alternativi</a:t>
            </a:r>
          </a:p>
          <a:p>
            <a:r>
              <a:rPr lang="it-IT" dirty="0" smtClean="0"/>
              <a:t>[^...]	Insieme negato di caratteri validi;</a:t>
            </a:r>
          </a:p>
          <a:p>
            <a:r>
              <a:rPr lang="it-IT" dirty="0" smtClean="0"/>
              <a:t>- 		Intervallo;</a:t>
            </a:r>
          </a:p>
          <a:p>
            <a:r>
              <a:rPr lang="it-IT" dirty="0" smtClean="0"/>
              <a:t>&amp;&amp;  	Intersezione;</a:t>
            </a:r>
          </a:p>
          <a:p>
            <a:r>
              <a:rPr lang="it-IT" dirty="0" smtClean="0"/>
              <a:t>. 		Qualunque carattere;</a:t>
            </a:r>
          </a:p>
          <a:p>
            <a:r>
              <a:rPr lang="it-IT" dirty="0" smtClean="0"/>
              <a:t>+		Concatenazione;</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34</a:t>
            </a:fld>
            <a:endParaRPr lang="en-US"/>
          </a:p>
        </p:txBody>
      </p:sp>
      <p:sp>
        <p:nvSpPr>
          <p:cNvPr id="5" name="Titolo 4"/>
          <p:cNvSpPr>
            <a:spLocks noGrp="1"/>
          </p:cNvSpPr>
          <p:nvPr>
            <p:ph type="title"/>
          </p:nvPr>
        </p:nvSpPr>
        <p:spPr/>
        <p:txBody>
          <a:bodyPr>
            <a:normAutofit/>
          </a:bodyPr>
          <a:lstStyle/>
          <a:p>
            <a:pPr algn="r"/>
            <a:r>
              <a:rPr lang="it-IT" sz="2800" dirty="0" smtClean="0"/>
              <a:t>Espressioni regolari</a:t>
            </a:r>
            <a:endParaRPr lang="it-IT"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507288" cy="4525963"/>
          </a:xfrm>
        </p:spPr>
        <p:txBody>
          <a:bodyPr>
            <a:normAutofit/>
          </a:bodyPr>
          <a:lstStyle/>
          <a:p>
            <a:r>
              <a:rPr lang="it-IT" sz="2400" dirty="0" err="1" smtClean="0"/>
              <a:t>RE*</a:t>
            </a:r>
            <a:r>
              <a:rPr lang="it-IT" sz="2400" dirty="0" smtClean="0"/>
              <a:t> (0 o più occorrenze dell’espressione RE);</a:t>
            </a:r>
          </a:p>
          <a:p>
            <a:r>
              <a:rPr lang="it-IT" sz="2400" dirty="0" smtClean="0"/>
              <a:t>RE{n} (esattamente n occorrenze dell’espressione RE);</a:t>
            </a:r>
          </a:p>
          <a:p>
            <a:r>
              <a:rPr lang="it-IT" sz="2400" dirty="0" smtClean="0"/>
              <a:t>RE{n,} (almeno n occorrenze dell’espressione RE);</a:t>
            </a:r>
          </a:p>
          <a:p>
            <a:r>
              <a:rPr lang="it-IT" sz="2400" dirty="0" smtClean="0"/>
              <a:t>RE{n,m}</a:t>
            </a:r>
            <a:br>
              <a:rPr lang="it-IT" sz="2400" dirty="0" smtClean="0"/>
            </a:br>
            <a:r>
              <a:rPr lang="it-IT" sz="2400" dirty="0" smtClean="0"/>
              <a:t>(almeno n occorrenze dell’espressione RE, ma non più di m).</a:t>
            </a:r>
          </a:p>
          <a:p>
            <a:endParaRPr lang="it-IT" dirty="0" smtClean="0"/>
          </a:p>
          <a:p>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35</a:t>
            </a:fld>
            <a:endParaRPr lang="en-US"/>
          </a:p>
        </p:txBody>
      </p:sp>
      <p:sp>
        <p:nvSpPr>
          <p:cNvPr id="5" name="Titolo 4"/>
          <p:cNvSpPr>
            <a:spLocks noGrp="1"/>
          </p:cNvSpPr>
          <p:nvPr>
            <p:ph type="title"/>
          </p:nvPr>
        </p:nvSpPr>
        <p:spPr/>
        <p:txBody>
          <a:bodyPr>
            <a:noAutofit/>
          </a:bodyPr>
          <a:lstStyle/>
          <a:p>
            <a:pPr algn="r"/>
            <a:r>
              <a:rPr lang="it-IT" sz="2800" dirty="0" smtClean="0"/>
              <a:t>Espressioni regolari: cardinalità multipla</a:t>
            </a:r>
            <a:endParaRPr lang="it-IT"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sz="2600" dirty="0" err="1" smtClean="0"/>
              <a:t>\d</a:t>
            </a:r>
            <a:r>
              <a:rPr lang="it-IT" sz="2600" dirty="0" smtClean="0"/>
              <a:t>   Carattere numerico. Corrisponde all’insieme [0-9];</a:t>
            </a:r>
          </a:p>
          <a:p>
            <a:r>
              <a:rPr lang="it-IT" sz="2600" dirty="0" err="1" smtClean="0"/>
              <a:t>\D</a:t>
            </a:r>
            <a:r>
              <a:rPr lang="it-IT" sz="2600" dirty="0" smtClean="0"/>
              <a:t>	Carattere diverso da un numero. Corrisponde all’insieme [^0-9];</a:t>
            </a:r>
          </a:p>
          <a:p>
            <a:r>
              <a:rPr lang="it-IT" sz="2600" dirty="0" err="1" smtClean="0"/>
              <a:t>\s</a:t>
            </a:r>
            <a:r>
              <a:rPr lang="it-IT" sz="2600" dirty="0" smtClean="0"/>
              <a:t>	</a:t>
            </a:r>
            <a:r>
              <a:rPr lang="en-US" sz="2600" dirty="0" smtClean="0"/>
              <a:t>White space (</a:t>
            </a:r>
            <a:r>
              <a:rPr lang="en-US" sz="2600" dirty="0" smtClean="0">
                <a:latin typeface="Courier New" pitchFamily="49" charset="0"/>
                <a:cs typeface="Courier New" pitchFamily="49" charset="0"/>
              </a:rPr>
              <a:t>‘ ‘</a:t>
            </a:r>
            <a:r>
              <a:rPr lang="en-US" sz="2600" dirty="0" smtClean="0"/>
              <a:t>, tab (\t), carriage return (\r), newline (\n), form feed (\f) and vertical tab </a:t>
            </a:r>
            <a:r>
              <a:rPr lang="en-US" altLang="en-US" sz="2600" dirty="0" smtClean="0">
                <a:latin typeface="Courier New" pitchFamily="49" charset="0"/>
                <a:cs typeface="Courier New" pitchFamily="49" charset="0"/>
              </a:rPr>
              <a:t>\x0B).</a:t>
            </a:r>
            <a:endParaRPr lang="en-US" sz="2600" dirty="0" smtClean="0"/>
          </a:p>
          <a:p>
            <a:r>
              <a:rPr lang="it-IT" sz="2600" dirty="0" err="1" smtClean="0"/>
              <a:t>\S</a:t>
            </a:r>
            <a:r>
              <a:rPr lang="it-IT" sz="2600" dirty="0" smtClean="0"/>
              <a:t>	Carattere diverso dai </a:t>
            </a:r>
            <a:r>
              <a:rPr lang="it-IT" sz="2600" dirty="0" err="1" smtClean="0"/>
              <a:t>white</a:t>
            </a:r>
            <a:r>
              <a:rPr lang="it-IT" sz="2600" dirty="0" smtClean="0"/>
              <a:t> </a:t>
            </a:r>
            <a:r>
              <a:rPr lang="it-IT" sz="2600" dirty="0" err="1" smtClean="0"/>
              <a:t>spaces</a:t>
            </a:r>
            <a:r>
              <a:rPr lang="it-IT" sz="2600" dirty="0" smtClean="0"/>
              <a:t>. Corrisponde all’insieme [^\s];</a:t>
            </a:r>
          </a:p>
          <a:p>
            <a:r>
              <a:rPr lang="it-IT" sz="2600" dirty="0" err="1" smtClean="0"/>
              <a:t>\w</a:t>
            </a:r>
            <a:r>
              <a:rPr lang="it-IT" sz="2600" dirty="0" smtClean="0"/>
              <a:t>	Parola alfanumerica. Corrisponde all’insieme [a-zA-Z_0-9];</a:t>
            </a:r>
          </a:p>
          <a:p>
            <a:r>
              <a:rPr lang="it-IT" sz="2600" dirty="0" err="1" smtClean="0"/>
              <a:t>\W</a:t>
            </a:r>
            <a:r>
              <a:rPr lang="it-IT" sz="2600" dirty="0" smtClean="0"/>
              <a:t> 	Parola costituita da caratteri speciali. Corrisponde all’insieme [^\w].</a:t>
            </a:r>
          </a:p>
          <a:p>
            <a:endParaRPr lang="it-IT" dirty="0" smtClean="0"/>
          </a:p>
          <a:p>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36</a:t>
            </a:fld>
            <a:endParaRPr lang="en-US"/>
          </a:p>
        </p:txBody>
      </p:sp>
      <p:sp>
        <p:nvSpPr>
          <p:cNvPr id="5" name="Titolo 4"/>
          <p:cNvSpPr>
            <a:spLocks noGrp="1"/>
          </p:cNvSpPr>
          <p:nvPr>
            <p:ph type="title"/>
          </p:nvPr>
        </p:nvSpPr>
        <p:spPr/>
        <p:txBody>
          <a:bodyPr>
            <a:noAutofit/>
          </a:bodyPr>
          <a:lstStyle/>
          <a:p>
            <a:pPr algn="r"/>
            <a:r>
              <a:rPr lang="it-IT" sz="2800" dirty="0" smtClean="0"/>
              <a:t>Espressioni regolari: forme abbreviate</a:t>
            </a:r>
            <a:endParaRPr lang="it-IT"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altLang="en-US" sz="2600" dirty="0" err="1" smtClean="0"/>
              <a:t>Remark</a:t>
            </a:r>
            <a:r>
              <a:rPr lang="it-IT" altLang="en-US" sz="2600" dirty="0" smtClean="0"/>
              <a:t>: la stringa </a:t>
            </a:r>
            <a:r>
              <a:rPr lang="it-IT" altLang="en-US" sz="2600" dirty="0" err="1" smtClean="0"/>
              <a:t>delimiter</a:t>
            </a:r>
            <a:r>
              <a:rPr lang="it-IT" altLang="en-US" sz="2600" dirty="0" smtClean="0"/>
              <a:t> </a:t>
            </a:r>
            <a:r>
              <a:rPr lang="it-IT" altLang="en-US" sz="2600" dirty="0" smtClean="0">
                <a:latin typeface="Courier New" pitchFamily="49" charset="0"/>
                <a:cs typeface="Courier New" pitchFamily="49" charset="0"/>
              </a:rPr>
              <a:t>“\\s+” </a:t>
            </a:r>
            <a:r>
              <a:rPr lang="it-IT" altLang="en-US" sz="2600" dirty="0" smtClean="0"/>
              <a:t>denota tutti i </a:t>
            </a:r>
            <a:r>
              <a:rPr lang="en-US" sz="2600" dirty="0" smtClean="0"/>
              <a:t>white spaces. </a:t>
            </a:r>
            <a:r>
              <a:rPr lang="en-US" sz="2600" dirty="0" err="1" smtClean="0"/>
              <a:t>Cioè</a:t>
            </a:r>
            <a:r>
              <a:rPr lang="en-US" sz="2600" dirty="0" smtClean="0"/>
              <a:t> </a:t>
            </a:r>
            <a:r>
              <a:rPr lang="en-US" altLang="en-US" sz="2600" dirty="0" smtClean="0">
                <a:latin typeface="Courier New" pitchFamily="49" charset="0"/>
                <a:cs typeface="Courier New" pitchFamily="49" charset="0"/>
              </a:rPr>
              <a:t>“\\s”</a:t>
            </a:r>
            <a:r>
              <a:rPr lang="en-US" sz="2600" dirty="0" smtClean="0"/>
              <a:t> è </a:t>
            </a:r>
            <a:r>
              <a:rPr lang="en-US" sz="2600" dirty="0" err="1" smtClean="0"/>
              <a:t>equivalente</a:t>
            </a:r>
            <a:r>
              <a:rPr lang="en-US" sz="2600" dirty="0" smtClean="0"/>
              <a:t> a:</a:t>
            </a:r>
          </a:p>
          <a:p>
            <a:pPr algn="ctr">
              <a:buNone/>
            </a:pPr>
            <a:r>
              <a:rPr lang="en-US" sz="2600" dirty="0" smtClean="0"/>
              <a:t> “</a:t>
            </a:r>
            <a:r>
              <a:rPr lang="en-US" sz="2600" dirty="0" smtClean="0">
                <a:latin typeface="Courier New" pitchFamily="49" charset="0"/>
                <a:cs typeface="Courier New" pitchFamily="49" charset="0"/>
              </a:rPr>
              <a:t>[ </a:t>
            </a:r>
            <a:r>
              <a:rPr lang="en-US" altLang="en-US" sz="2600" dirty="0" smtClean="0">
                <a:latin typeface="Courier New" pitchFamily="49" charset="0"/>
                <a:cs typeface="Courier New" pitchFamily="49" charset="0"/>
              </a:rPr>
              <a:t>\\t\\n\\x0B\\f\\r]+”</a:t>
            </a:r>
          </a:p>
          <a:p>
            <a:r>
              <a:rPr lang="en-US" sz="2600" dirty="0" err="1" smtClean="0"/>
              <a:t>Poiché</a:t>
            </a:r>
            <a:r>
              <a:rPr lang="en-US" sz="2600" dirty="0" smtClean="0"/>
              <a:t> \ è un </a:t>
            </a:r>
            <a:r>
              <a:rPr lang="en-US" sz="2600" dirty="0" err="1" smtClean="0"/>
              <a:t>carattere</a:t>
            </a:r>
            <a:r>
              <a:rPr lang="en-US" sz="2600" dirty="0" smtClean="0"/>
              <a:t> </a:t>
            </a:r>
            <a:r>
              <a:rPr lang="en-US" sz="2600" dirty="0" err="1" smtClean="0"/>
              <a:t>speciale</a:t>
            </a:r>
            <a:r>
              <a:rPr lang="en-US" sz="2600" dirty="0" smtClean="0"/>
              <a:t> in Java, </a:t>
            </a:r>
            <a:r>
              <a:rPr lang="en-US" sz="2600" dirty="0" err="1" smtClean="0"/>
              <a:t>bisogna</a:t>
            </a:r>
            <a:r>
              <a:rPr lang="en-US" sz="2600" dirty="0" smtClean="0"/>
              <a:t> </a:t>
            </a:r>
            <a:r>
              <a:rPr lang="en-US" sz="2600" dirty="0" err="1" smtClean="0"/>
              <a:t>includere</a:t>
            </a:r>
            <a:r>
              <a:rPr lang="en-US" sz="2600" dirty="0" smtClean="0"/>
              <a:t> un \ </a:t>
            </a:r>
            <a:r>
              <a:rPr lang="en-US" sz="2600" dirty="0" err="1" smtClean="0"/>
              <a:t>aggiuntivo</a:t>
            </a:r>
            <a:endParaRPr lang="en-US" sz="2600" dirty="0" smtClean="0"/>
          </a:p>
          <a:p>
            <a:r>
              <a:rPr lang="en-US" sz="2600" dirty="0" smtClean="0"/>
              <a:t>Il </a:t>
            </a:r>
            <a:r>
              <a:rPr lang="en-US" sz="2600" dirty="0" err="1" smtClean="0"/>
              <a:t>carattere</a:t>
            </a:r>
            <a:r>
              <a:rPr lang="en-US" sz="2600" dirty="0" smtClean="0"/>
              <a:t> * </a:t>
            </a:r>
            <a:r>
              <a:rPr lang="en-US" sz="2600" dirty="0" err="1" smtClean="0"/>
              <a:t>nelle</a:t>
            </a:r>
            <a:r>
              <a:rPr lang="en-US" sz="2600" dirty="0" smtClean="0"/>
              <a:t> </a:t>
            </a:r>
            <a:r>
              <a:rPr lang="en-US" sz="2600" dirty="0" err="1" smtClean="0"/>
              <a:t>espressioni</a:t>
            </a:r>
            <a:r>
              <a:rPr lang="en-US" sz="2600" dirty="0" smtClean="0"/>
              <a:t> </a:t>
            </a:r>
            <a:r>
              <a:rPr lang="en-US" sz="2600" dirty="0" err="1" smtClean="0"/>
              <a:t>regolari</a:t>
            </a:r>
            <a:r>
              <a:rPr lang="en-US" sz="2600" dirty="0" smtClean="0"/>
              <a:t> è </a:t>
            </a:r>
            <a:r>
              <a:rPr lang="en-US" sz="2600" dirty="0" err="1" smtClean="0"/>
              <a:t>quantificatore</a:t>
            </a:r>
            <a:r>
              <a:rPr lang="en-US" sz="2600" dirty="0" smtClean="0"/>
              <a:t>. Per </a:t>
            </a:r>
            <a:r>
              <a:rPr lang="en-US" sz="2600" dirty="0" err="1" smtClean="0"/>
              <a:t>indicare</a:t>
            </a:r>
            <a:r>
              <a:rPr lang="en-US" sz="2600" dirty="0" smtClean="0"/>
              <a:t> </a:t>
            </a:r>
            <a:r>
              <a:rPr lang="en-US" sz="2600" dirty="0" err="1" smtClean="0"/>
              <a:t>il</a:t>
            </a:r>
            <a:r>
              <a:rPr lang="en-US" sz="2600" dirty="0" smtClean="0"/>
              <a:t> </a:t>
            </a:r>
            <a:r>
              <a:rPr lang="en-US" sz="2600" dirty="0" err="1" smtClean="0"/>
              <a:t>carattere</a:t>
            </a:r>
            <a:r>
              <a:rPr lang="en-US" sz="2600" dirty="0" smtClean="0"/>
              <a:t> </a:t>
            </a:r>
            <a:r>
              <a:rPr lang="en-US" sz="2600" dirty="0" err="1" smtClean="0"/>
              <a:t>vero</a:t>
            </a:r>
            <a:r>
              <a:rPr lang="en-US" sz="2600" dirty="0" smtClean="0"/>
              <a:t> e </a:t>
            </a:r>
            <a:r>
              <a:rPr lang="en-US" sz="2600" dirty="0" err="1" smtClean="0"/>
              <a:t>proprio</a:t>
            </a:r>
            <a:r>
              <a:rPr lang="en-US" sz="2600" dirty="0" smtClean="0"/>
              <a:t> </a:t>
            </a:r>
            <a:r>
              <a:rPr lang="en-US" sz="2600" dirty="0" err="1" smtClean="0"/>
              <a:t>si</a:t>
            </a:r>
            <a:r>
              <a:rPr lang="en-US" sz="2600" dirty="0" smtClean="0"/>
              <a:t> </a:t>
            </a:r>
            <a:r>
              <a:rPr lang="en-US" sz="2600" dirty="0" err="1" smtClean="0"/>
              <a:t>scrive</a:t>
            </a:r>
            <a:r>
              <a:rPr lang="en-US" sz="2600" dirty="0" smtClean="0"/>
              <a:t> \* e </a:t>
            </a:r>
            <a:r>
              <a:rPr lang="en-US" sz="2600" dirty="0" err="1" smtClean="0"/>
              <a:t>dunque</a:t>
            </a:r>
            <a:r>
              <a:rPr lang="en-US" sz="2600" dirty="0" smtClean="0"/>
              <a:t> per </a:t>
            </a:r>
            <a:r>
              <a:rPr lang="en-US" sz="2600" dirty="0" err="1" smtClean="0"/>
              <a:t>saltare</a:t>
            </a:r>
            <a:r>
              <a:rPr lang="en-US" sz="2600" dirty="0" smtClean="0"/>
              <a:t> un </a:t>
            </a:r>
            <a:r>
              <a:rPr lang="en-US" sz="2600" dirty="0" err="1" smtClean="0"/>
              <a:t>carattere</a:t>
            </a:r>
            <a:r>
              <a:rPr lang="en-US" sz="2600" dirty="0" smtClean="0"/>
              <a:t> * la </a:t>
            </a:r>
            <a:r>
              <a:rPr lang="en-US" sz="2600" dirty="0" err="1" smtClean="0"/>
              <a:t>stringa</a:t>
            </a:r>
            <a:r>
              <a:rPr lang="en-US" sz="2600" dirty="0" smtClean="0"/>
              <a:t> delimiter </a:t>
            </a:r>
            <a:r>
              <a:rPr lang="en-US" sz="2600" dirty="0" err="1" smtClean="0"/>
              <a:t>corretta</a:t>
            </a:r>
            <a:r>
              <a:rPr lang="en-US" sz="2600" dirty="0" smtClean="0"/>
              <a:t> </a:t>
            </a:r>
            <a:r>
              <a:rPr lang="en-US" sz="2600" dirty="0" err="1" smtClean="0"/>
              <a:t>sarà</a:t>
            </a:r>
            <a:r>
              <a:rPr lang="en-US" sz="2600" dirty="0" smtClean="0"/>
              <a:t> “\\*”</a:t>
            </a:r>
          </a:p>
          <a:p>
            <a:endParaRPr lang="it-IT" sz="2600"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37</a:t>
            </a:fld>
            <a:endParaRPr lang="en-US"/>
          </a:p>
        </p:txBody>
      </p:sp>
      <p:sp>
        <p:nvSpPr>
          <p:cNvPr id="5" name="Titolo 4"/>
          <p:cNvSpPr>
            <a:spLocks noGrp="1"/>
          </p:cNvSpPr>
          <p:nvPr>
            <p:ph type="title"/>
          </p:nvPr>
        </p:nvSpPr>
        <p:spPr/>
        <p:txBody>
          <a:bodyPr>
            <a:normAutofit/>
          </a:bodyPr>
          <a:lstStyle/>
          <a:p>
            <a:pPr algn="r"/>
            <a:r>
              <a:rPr lang="it-IT" sz="2800" dirty="0" smtClean="0"/>
              <a:t>Espressioni regolari: forme abbreviate</a:t>
            </a:r>
            <a:endParaRPr lang="it-IT"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buNone/>
            </a:pPr>
            <a:r>
              <a:rPr lang="it-IT" dirty="0" smtClean="0"/>
              <a:t>Di seguito riportiamo alcune espressioni comunemente utilizzate:</a:t>
            </a:r>
          </a:p>
          <a:p>
            <a:r>
              <a:rPr lang="it-IT" dirty="0" smtClean="0"/>
              <a:t>indirizzo </a:t>
            </a:r>
            <a:r>
              <a:rPr lang="it-IT" dirty="0" err="1" smtClean="0"/>
              <a:t>email</a:t>
            </a:r>
            <a:r>
              <a:rPr lang="it-IT" dirty="0" smtClean="0"/>
              <a:t/>
            </a:r>
            <a:br>
              <a:rPr lang="it-IT" dirty="0" smtClean="0"/>
            </a:br>
            <a:r>
              <a:rPr lang="it-IT" sz="2600" dirty="0" smtClean="0"/>
              <a:t>[a-zA-Z0-9._%-]+@[</a:t>
            </a:r>
            <a:r>
              <a:rPr lang="it-IT" sz="2600" smtClean="0"/>
              <a:t>a-zA-Z0-9.-]+\\.[</a:t>
            </a:r>
            <a:r>
              <a:rPr lang="it-IT" sz="2600" dirty="0" err="1" smtClean="0"/>
              <a:t>a-zA-Z</a:t>
            </a:r>
            <a:r>
              <a:rPr lang="it-IT" sz="2600" dirty="0" smtClean="0"/>
              <a:t>]{2,4}</a:t>
            </a:r>
            <a:endParaRPr lang="it-IT" dirty="0" smtClean="0"/>
          </a:p>
          <a:p>
            <a:r>
              <a:rPr lang="it-IT" dirty="0" smtClean="0"/>
              <a:t>data in formato mm/</a:t>
            </a:r>
            <a:r>
              <a:rPr lang="it-IT" dirty="0" err="1" smtClean="0"/>
              <a:t>gg</a:t>
            </a:r>
            <a:r>
              <a:rPr lang="it-IT" dirty="0" smtClean="0"/>
              <a:t>/</a:t>
            </a:r>
            <a:r>
              <a:rPr lang="it-IT" dirty="0" err="1" smtClean="0"/>
              <a:t>aaaa</a:t>
            </a:r>
            <a:r>
              <a:rPr lang="it-IT" dirty="0" smtClean="0"/>
              <a:t/>
            </a:r>
            <a:br>
              <a:rPr lang="it-IT" dirty="0" smtClean="0"/>
            </a:br>
            <a:r>
              <a:rPr lang="it-IT" sz="2600" dirty="0" smtClean="0"/>
              <a:t>(0[1-9]|1[012])[- /.](0[1-9]|[12][0-9]|3[01])[-/.](19|20)\d\d</a:t>
            </a:r>
            <a:endParaRPr lang="it-IT" dirty="0" smtClean="0"/>
          </a:p>
          <a:p>
            <a:r>
              <a:rPr lang="it-IT" dirty="0" smtClean="0"/>
              <a:t>url http</a:t>
            </a:r>
            <a:br>
              <a:rPr lang="it-IT" dirty="0" smtClean="0"/>
            </a:br>
            <a:r>
              <a:rPr lang="it-IT" dirty="0" err="1" smtClean="0"/>
              <a:t>http\</a:t>
            </a:r>
            <a:r>
              <a:rPr lang="it-IT" dirty="0" smtClean="0"/>
              <a:t>://[a-zA-Z0-9\-\.]+\.[</a:t>
            </a:r>
            <a:r>
              <a:rPr lang="it-IT" dirty="0" err="1" smtClean="0"/>
              <a:t>a-zA-Z</a:t>
            </a:r>
            <a:r>
              <a:rPr lang="it-IT" dirty="0" smtClean="0"/>
              <a:t>]{2,3}(/\S*)?</a:t>
            </a:r>
          </a:p>
          <a:p>
            <a:r>
              <a:rPr lang="it-IT" dirty="0" smtClean="0"/>
              <a:t>codice fiscale</a:t>
            </a:r>
            <a:br>
              <a:rPr lang="it-IT" dirty="0" smtClean="0"/>
            </a:br>
            <a:r>
              <a:rPr lang="it-IT" dirty="0" smtClean="0"/>
              <a:t>[</a:t>
            </a:r>
            <a:r>
              <a:rPr lang="it-IT" dirty="0" err="1" smtClean="0"/>
              <a:t>a-zA-Z</a:t>
            </a:r>
            <a:r>
              <a:rPr lang="it-IT" dirty="0" smtClean="0"/>
              <a:t>]{6}\d\d[</a:t>
            </a:r>
            <a:r>
              <a:rPr lang="it-IT" dirty="0" err="1" smtClean="0"/>
              <a:t>a-zA-Z</a:t>
            </a:r>
            <a:r>
              <a:rPr lang="it-IT" dirty="0" smtClean="0"/>
              <a:t>]\d\d[</a:t>
            </a:r>
            <a:r>
              <a:rPr lang="it-IT" dirty="0" err="1" smtClean="0"/>
              <a:t>a-zA-Z</a:t>
            </a:r>
            <a:r>
              <a:rPr lang="it-IT" dirty="0" smtClean="0"/>
              <a:t>]\d\d\d[</a:t>
            </a:r>
            <a:r>
              <a:rPr lang="it-IT" dirty="0" err="1" smtClean="0"/>
              <a:t>a-zA-Z</a:t>
            </a:r>
            <a:r>
              <a:rPr lang="it-IT" dirty="0" smtClean="0"/>
              <a:t>] </a:t>
            </a:r>
          </a:p>
          <a:p>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38</a:t>
            </a:fld>
            <a:endParaRPr lang="en-US"/>
          </a:p>
        </p:txBody>
      </p:sp>
      <p:sp>
        <p:nvSpPr>
          <p:cNvPr id="5" name="Titolo 4"/>
          <p:cNvSpPr>
            <a:spLocks noGrp="1"/>
          </p:cNvSpPr>
          <p:nvPr>
            <p:ph type="title"/>
          </p:nvPr>
        </p:nvSpPr>
        <p:spPr/>
        <p:txBody>
          <a:bodyPr/>
          <a:lstStyle/>
          <a:p>
            <a:r>
              <a:rPr lang="it-IT" dirty="0" smtClean="0"/>
              <a:t>Esempi</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en-US" sz="2400" dirty="0" smtClean="0"/>
              <a:t>Write and run a small program in which an input string is read in and the output is the original string with each occurrence of the word “is” replaced by “was”. </a:t>
            </a:r>
          </a:p>
          <a:p>
            <a:pPr indent="0">
              <a:buNone/>
            </a:pPr>
            <a:r>
              <a:rPr lang="en-US" sz="2400" dirty="0" smtClean="0"/>
              <a:t>No replacement should be made for an embedded occurrence, such as in “this” or “isthmus”.</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39</a:t>
            </a:fld>
            <a:endParaRPr lang="en-US"/>
          </a:p>
        </p:txBody>
      </p:sp>
      <p:sp>
        <p:nvSpPr>
          <p:cNvPr id="5" name="Titolo 4"/>
          <p:cNvSpPr>
            <a:spLocks noGrp="1"/>
          </p:cNvSpPr>
          <p:nvPr>
            <p:ph type="title"/>
          </p:nvPr>
        </p:nvSpPr>
        <p:spPr/>
        <p:txBody>
          <a:bodyPr/>
          <a:lstStyle/>
          <a:p>
            <a:r>
              <a:rPr lang="it-IT" dirty="0" err="1" smtClean="0"/>
              <a:t>Exercises</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en-US" altLang="en-US" sz="2800" b="1" dirty="0" smtClean="0">
                <a:latin typeface="Courier New" pitchFamily="49" charset="0"/>
                <a:cs typeface="Courier New" pitchFamily="49" charset="0"/>
              </a:rPr>
              <a:t>String(char[] value)</a:t>
            </a:r>
          </a:p>
          <a:p>
            <a:pPr>
              <a:buNone/>
            </a:pPr>
            <a:r>
              <a:rPr lang="en-US" altLang="en-US" sz="2800" dirty="0" smtClean="0">
                <a:latin typeface="Times New Roman" pitchFamily="18" charset="0"/>
              </a:rPr>
              <a:t>   Allocates a new String so that it represents the sequence of characters currently contained in the character array argument.</a:t>
            </a:r>
          </a:p>
          <a:p>
            <a:r>
              <a:rPr lang="en-US" altLang="en-US" sz="2800" b="1" dirty="0" smtClean="0">
                <a:latin typeface="Courier New" pitchFamily="49" charset="0"/>
                <a:cs typeface="Courier New" pitchFamily="49" charset="0"/>
              </a:rPr>
              <a:t>String(char[] value, </a:t>
            </a:r>
            <a:r>
              <a:rPr lang="en-US" altLang="en-US" sz="2800" b="1" dirty="0" err="1" smtClean="0">
                <a:latin typeface="Courier New" pitchFamily="49" charset="0"/>
                <a:cs typeface="Courier New" pitchFamily="49" charset="0"/>
              </a:rPr>
              <a:t>int</a:t>
            </a:r>
            <a:r>
              <a:rPr lang="en-US" altLang="en-US" sz="2800" b="1" dirty="0" smtClean="0">
                <a:latin typeface="Courier New" pitchFamily="49" charset="0"/>
                <a:cs typeface="Courier New" pitchFamily="49" charset="0"/>
              </a:rPr>
              <a:t> offset, </a:t>
            </a:r>
            <a:r>
              <a:rPr lang="en-US" altLang="en-US" sz="2800" b="1" dirty="0" err="1" smtClean="0">
                <a:latin typeface="Courier New" pitchFamily="49" charset="0"/>
                <a:cs typeface="Courier New" pitchFamily="49" charset="0"/>
              </a:rPr>
              <a:t>int</a:t>
            </a:r>
            <a:r>
              <a:rPr lang="en-US" altLang="en-US" sz="2800" b="1" dirty="0" smtClean="0">
                <a:latin typeface="Courier New" pitchFamily="49" charset="0"/>
                <a:cs typeface="Courier New" pitchFamily="49" charset="0"/>
              </a:rPr>
              <a:t> count) </a:t>
            </a:r>
          </a:p>
          <a:p>
            <a:pPr>
              <a:buNone/>
            </a:pPr>
            <a:r>
              <a:rPr lang="en-US" altLang="en-US" sz="2800" dirty="0" smtClean="0">
                <a:latin typeface="Times New Roman" pitchFamily="18" charset="0"/>
              </a:rPr>
              <a:t>   Allocates a new String that contains characters from a </a:t>
            </a:r>
            <a:r>
              <a:rPr lang="en-US" altLang="en-US" sz="2800" dirty="0" err="1" smtClean="0">
                <a:latin typeface="Times New Roman" pitchFamily="18" charset="0"/>
              </a:rPr>
              <a:t>subarray</a:t>
            </a:r>
            <a:r>
              <a:rPr lang="en-US" altLang="en-US" sz="2800" dirty="0" smtClean="0">
                <a:latin typeface="Times New Roman" pitchFamily="18" charset="0"/>
              </a:rPr>
              <a:t> of the character array argument, starting at index </a:t>
            </a:r>
            <a:r>
              <a:rPr lang="en-US" altLang="en-US" sz="2800" dirty="0" smtClean="0">
                <a:latin typeface="Courier New" pitchFamily="49" charset="0"/>
                <a:cs typeface="Courier New" pitchFamily="49" charset="0"/>
              </a:rPr>
              <a:t>offset </a:t>
            </a:r>
            <a:r>
              <a:rPr lang="en-US" altLang="en-US" sz="2800" dirty="0" smtClean="0">
                <a:latin typeface="Times New Roman" pitchFamily="18" charset="0"/>
              </a:rPr>
              <a:t>for length </a:t>
            </a:r>
            <a:r>
              <a:rPr lang="en-US" altLang="en-US" sz="2800" dirty="0" smtClean="0">
                <a:latin typeface="Courier New" pitchFamily="49" charset="0"/>
                <a:cs typeface="Courier New" pitchFamily="49" charset="0"/>
              </a:rPr>
              <a:t>count</a:t>
            </a:r>
          </a:p>
          <a:p>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constructors</a:t>
            </a:r>
            <a:endParaRPr lang="it-IT" sz="2800" dirty="0" smtClean="0">
              <a:cs typeface="Courier New" pitchFamily="49"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en-US" sz="2200" dirty="0" smtClean="0"/>
              <a:t>Write and run a small program in which the end user enters three lines of input.  The first line contains a string, the second line contains a substring to be replaced, and the third line contains the replacement substring.  The output is the string in the first line with each occurrence of the substring in the second line replaced with the substring in the third line.  No replacement should be made for an embedded occurrence, in the first line, of the substring in the second line.  For example, suppose the original string is “The snow is now on the ground.”, the target string is “now”, and the replacement string is “melting”.  The output will be “The snow is melting on the ground.”.</a:t>
            </a:r>
            <a:endParaRPr lang="en-US" altLang="en-US" sz="2200" dirty="0" smtClean="0">
              <a:cs typeface="Arial" pitchFamily="34"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40</a:t>
            </a:fld>
            <a:endParaRPr lang="en-US"/>
          </a:p>
        </p:txBody>
      </p:sp>
      <p:sp>
        <p:nvSpPr>
          <p:cNvPr id="5" name="Titolo 4"/>
          <p:cNvSpPr>
            <a:spLocks noGrp="1"/>
          </p:cNvSpPr>
          <p:nvPr>
            <p:ph type="title"/>
          </p:nvPr>
        </p:nvSpPr>
        <p:spPr/>
        <p:txBody>
          <a:bodyPr>
            <a:normAutofit/>
          </a:bodyPr>
          <a:lstStyle/>
          <a:p>
            <a:pPr algn="r"/>
            <a:r>
              <a:rPr lang="it-IT" sz="2800" dirty="0" err="1" smtClean="0"/>
              <a:t>Exercises</a:t>
            </a:r>
            <a:endParaRPr lang="it-IT"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en-US" altLang="en-US" sz="2400" smtClean="0">
                <a:cs typeface="Arial" pitchFamily="34" charset="0"/>
              </a:rPr>
              <a:t>Create </a:t>
            </a:r>
            <a:r>
              <a:rPr lang="en-US" altLang="en-US" sz="2400" dirty="0" smtClean="0">
                <a:cs typeface="Arial" pitchFamily="34" charset="0"/>
              </a:rPr>
              <a:t>a keyboard scanner in which the tokens are unsigned integers, and write the code to determine the sum of the integers.</a:t>
            </a:r>
          </a:p>
          <a:p>
            <a:pPr indent="0">
              <a:buNone/>
            </a:pPr>
            <a:r>
              <a:rPr lang="en-US" altLang="en-US" sz="2400" dirty="0" smtClean="0">
                <a:cs typeface="Arial" pitchFamily="34" charset="0"/>
              </a:rPr>
              <a:t>Note: -5 will be scanned as the unsigned integer 5, and the minus sign will be skipped over as a delimiter.</a:t>
            </a:r>
          </a:p>
          <a:p>
            <a:endParaRPr lang="it-IT" sz="2600"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41</a:t>
            </a:fld>
            <a:endParaRPr lang="en-US"/>
          </a:p>
        </p:txBody>
      </p:sp>
      <p:sp>
        <p:nvSpPr>
          <p:cNvPr id="5" name="Titolo 4"/>
          <p:cNvSpPr>
            <a:spLocks noGrp="1"/>
          </p:cNvSpPr>
          <p:nvPr>
            <p:ph type="title"/>
          </p:nvPr>
        </p:nvSpPr>
        <p:spPr/>
        <p:txBody>
          <a:bodyPr>
            <a:normAutofit/>
          </a:bodyPr>
          <a:lstStyle/>
          <a:p>
            <a:pPr algn="r"/>
            <a:r>
              <a:rPr lang="it-IT" sz="2800" dirty="0" err="1" smtClean="0"/>
              <a:t>Exercises</a:t>
            </a:r>
            <a:endParaRPr lang="it-IT"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buNone/>
            </a:pPr>
            <a:r>
              <a:rPr lang="en-US" altLang="en-US" sz="2800" dirty="0" smtClean="0">
                <a:latin typeface="Times New Roman" pitchFamily="18" charset="0"/>
              </a:rPr>
              <a:t>The class String includes methods for: </a:t>
            </a:r>
          </a:p>
          <a:p>
            <a:r>
              <a:rPr lang="en-US" altLang="en-US" sz="2800" dirty="0" smtClean="0">
                <a:latin typeface="Times New Roman" pitchFamily="18" charset="0"/>
              </a:rPr>
              <a:t>examining individual characters of the sequence,</a:t>
            </a:r>
          </a:p>
          <a:p>
            <a:r>
              <a:rPr lang="en-US" altLang="en-US" sz="2800" dirty="0" smtClean="0">
                <a:latin typeface="Times New Roman" pitchFamily="18" charset="0"/>
              </a:rPr>
              <a:t>comparing strings, </a:t>
            </a:r>
          </a:p>
          <a:p>
            <a:r>
              <a:rPr lang="en-US" altLang="en-US" sz="2800" dirty="0" smtClean="0">
                <a:latin typeface="Times New Roman" pitchFamily="18" charset="0"/>
              </a:rPr>
              <a:t>searching strings, </a:t>
            </a:r>
          </a:p>
          <a:p>
            <a:r>
              <a:rPr lang="en-US" altLang="en-US" sz="2800" dirty="0" smtClean="0">
                <a:latin typeface="Times New Roman" pitchFamily="18" charset="0"/>
              </a:rPr>
              <a:t>extracting substrings,</a:t>
            </a:r>
          </a:p>
          <a:p>
            <a:r>
              <a:rPr lang="en-US" altLang="en-US" sz="2800" dirty="0" smtClean="0">
                <a:latin typeface="Times New Roman" pitchFamily="18" charset="0"/>
              </a:rPr>
              <a:t>creating a copy of a string with all characters translated to uppercase or to lowercase. </a:t>
            </a:r>
            <a:endParaRPr lang="it-IT" altLang="en-US" sz="2800" dirty="0" smtClean="0">
              <a:latin typeface="Times New Roman" pitchFamily="18"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methods</a:t>
            </a:r>
            <a:endParaRPr lang="it-IT"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507288" cy="4525963"/>
          </a:xfrm>
        </p:spPr>
        <p:txBody>
          <a:bodyPr>
            <a:noAutofit/>
          </a:bodyPr>
          <a:lstStyle/>
          <a:p>
            <a:pPr marL="0" indent="0">
              <a:spcBef>
                <a:spcPct val="50000"/>
              </a:spcBef>
              <a:buSzPct val="85000"/>
              <a:buNone/>
            </a:pPr>
            <a:r>
              <a:rPr lang="en-US" altLang="en-US" sz="2400" b="1" dirty="0" err="1" smtClean="0">
                <a:latin typeface="Courier New" pitchFamily="49" charset="0"/>
                <a:cs typeface="Courier New" pitchFamily="49" charset="0"/>
              </a:rPr>
              <a:t>boolean</a:t>
            </a:r>
            <a:r>
              <a:rPr lang="en-US" altLang="en-US" sz="2400" b="1" dirty="0" smtClean="0">
                <a:latin typeface="Courier New" pitchFamily="49" charset="0"/>
                <a:cs typeface="Courier New" pitchFamily="49" charset="0"/>
              </a:rPr>
              <a:t> equals(Object </a:t>
            </a:r>
            <a:r>
              <a:rPr lang="en-US" altLang="en-US" sz="2400" b="1" dirty="0" err="1" smtClean="0">
                <a:latin typeface="Courier New" pitchFamily="49" charset="0"/>
                <a:cs typeface="Courier New" pitchFamily="49" charset="0"/>
              </a:rPr>
              <a:t>anObject</a:t>
            </a:r>
            <a:r>
              <a:rPr lang="en-US" altLang="en-US" sz="2400" b="1" dirty="0" smtClean="0">
                <a:latin typeface="Courier New" pitchFamily="49" charset="0"/>
                <a:cs typeface="Courier New" pitchFamily="49" charset="0"/>
              </a:rPr>
              <a:t>) //override</a:t>
            </a:r>
          </a:p>
          <a:p>
            <a:pPr marL="0" indent="0">
              <a:spcBef>
                <a:spcPts val="0"/>
              </a:spcBef>
              <a:buSzPct val="85000"/>
              <a:buNone/>
            </a:pPr>
            <a:r>
              <a:rPr lang="en-US" altLang="en-US" sz="2400" dirty="0" smtClean="0">
                <a:latin typeface="Times New Roman" pitchFamily="18" charset="0"/>
              </a:rPr>
              <a:t>Compares this string to the specified object.</a:t>
            </a:r>
          </a:p>
          <a:p>
            <a:pPr marL="0" indent="0">
              <a:spcBef>
                <a:spcPts val="600"/>
              </a:spcBef>
              <a:buSzPct val="85000"/>
              <a:buNone/>
            </a:pPr>
            <a:r>
              <a:rPr lang="en-US" altLang="en-US" sz="2350" b="1" dirty="0" err="1" smtClean="0">
                <a:latin typeface="Courier New" pitchFamily="49" charset="0"/>
                <a:cs typeface="Courier New" pitchFamily="49" charset="0"/>
              </a:rPr>
              <a:t>boolean</a:t>
            </a:r>
            <a:r>
              <a:rPr lang="en-US" altLang="en-US" sz="2350" b="1" dirty="0" smtClean="0">
                <a:latin typeface="Courier New" pitchFamily="49" charset="0"/>
                <a:cs typeface="Courier New" pitchFamily="49" charset="0"/>
              </a:rPr>
              <a:t> </a:t>
            </a:r>
            <a:r>
              <a:rPr lang="en-US" altLang="en-US" sz="2350" b="1" dirty="0" err="1" smtClean="0">
                <a:latin typeface="Courier New" pitchFamily="49" charset="0"/>
                <a:cs typeface="Courier New" pitchFamily="49" charset="0"/>
              </a:rPr>
              <a:t>equalsIgnoreCase</a:t>
            </a:r>
            <a:r>
              <a:rPr lang="en-US" altLang="en-US" sz="2350" b="1" dirty="0" smtClean="0">
                <a:latin typeface="Courier New" pitchFamily="49" charset="0"/>
                <a:cs typeface="Courier New" pitchFamily="49" charset="0"/>
              </a:rPr>
              <a:t>(String </a:t>
            </a:r>
            <a:r>
              <a:rPr lang="en-US" altLang="en-US" sz="2350" b="1" dirty="0" err="1" smtClean="0">
                <a:latin typeface="Courier New" pitchFamily="49" charset="0"/>
                <a:cs typeface="Courier New" pitchFamily="49" charset="0"/>
              </a:rPr>
              <a:t>anotherString</a:t>
            </a:r>
            <a:r>
              <a:rPr lang="en-US" altLang="en-US" sz="2350" b="1" dirty="0" smtClean="0">
                <a:latin typeface="Courier New" pitchFamily="49" charset="0"/>
                <a:cs typeface="Courier New" pitchFamily="49" charset="0"/>
              </a:rPr>
              <a:t>)</a:t>
            </a:r>
          </a:p>
          <a:p>
            <a:pPr marL="0" indent="0">
              <a:spcBef>
                <a:spcPts val="0"/>
              </a:spcBef>
              <a:buSzPct val="85000"/>
              <a:buNone/>
            </a:pPr>
            <a:r>
              <a:rPr lang="en-US" altLang="en-US" sz="2400" dirty="0" smtClean="0">
                <a:latin typeface="Times New Roman" pitchFamily="18" charset="0"/>
              </a:rPr>
              <a:t>Compares this String to another String, ignoring case considerations.</a:t>
            </a:r>
            <a:endParaRPr lang="en-US" altLang="en-US" sz="2400" b="1" dirty="0" smtClean="0">
              <a:latin typeface="Courier New" pitchFamily="49" charset="0"/>
              <a:cs typeface="Courier New" pitchFamily="49" charset="0"/>
            </a:endParaRPr>
          </a:p>
          <a:p>
            <a:pPr marL="0" indent="0">
              <a:spcBef>
                <a:spcPts val="600"/>
              </a:spcBef>
              <a:buSzPct val="85000"/>
              <a:buNone/>
            </a:pP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toString</a:t>
            </a:r>
            <a:r>
              <a:rPr lang="en-US" altLang="en-US" sz="2400" b="1" dirty="0" smtClean="0">
                <a:latin typeface="Courier New" pitchFamily="49" charset="0"/>
                <a:cs typeface="Courier New" pitchFamily="49" charset="0"/>
              </a:rPr>
              <a:t>() //override</a:t>
            </a:r>
          </a:p>
          <a:p>
            <a:pPr marL="0" indent="0">
              <a:spcBef>
                <a:spcPts val="0"/>
              </a:spcBef>
              <a:buSzPct val="85000"/>
              <a:buNone/>
            </a:pPr>
            <a:r>
              <a:rPr lang="en-US" altLang="en-US" sz="2400" dirty="0" smtClean="0">
                <a:latin typeface="Times New Roman" pitchFamily="18" charset="0"/>
              </a:rPr>
              <a:t>This object (which is already a string!) is itself returned.</a:t>
            </a:r>
          </a:p>
          <a:p>
            <a:pPr marL="0" indent="0">
              <a:spcBef>
                <a:spcPts val="60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compareTo</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anotherString</a:t>
            </a:r>
            <a:r>
              <a:rPr lang="en-US" altLang="en-US" sz="2400" b="1" dirty="0" smtClean="0">
                <a:latin typeface="Courier New" pitchFamily="49" charset="0"/>
                <a:cs typeface="Courier New" pitchFamily="49" charset="0"/>
              </a:rPr>
              <a:t>)</a:t>
            </a:r>
            <a:r>
              <a:rPr lang="en-US" sz="2400" dirty="0" smtClean="0"/>
              <a:t> </a:t>
            </a:r>
          </a:p>
          <a:p>
            <a:pPr marL="0" indent="0">
              <a:spcBef>
                <a:spcPts val="0"/>
              </a:spcBef>
              <a:buSzPct val="85000"/>
              <a:buNone/>
            </a:pPr>
            <a:r>
              <a:rPr lang="en-US" altLang="en-US" sz="2400" dirty="0" smtClean="0">
                <a:latin typeface="Times New Roman" pitchFamily="18" charset="0"/>
              </a:rPr>
              <a:t>Compares two strings lexicographically.</a:t>
            </a:r>
          </a:p>
          <a:p>
            <a:pPr marL="0" indent="0">
              <a:spcBef>
                <a:spcPts val="60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compareToIgnoreCase</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str</a:t>
            </a:r>
            <a:r>
              <a:rPr lang="en-US" altLang="en-US" sz="2400" b="1" dirty="0" smtClean="0">
                <a:latin typeface="Courier New" pitchFamily="49" charset="0"/>
                <a:cs typeface="Courier New" pitchFamily="49" charset="0"/>
              </a:rPr>
              <a:t>)</a:t>
            </a:r>
            <a:r>
              <a:rPr lang="en-US" sz="2400" dirty="0" smtClean="0"/>
              <a:t> </a:t>
            </a:r>
          </a:p>
          <a:p>
            <a:pPr marL="0" indent="0">
              <a:spcBef>
                <a:spcPts val="0"/>
              </a:spcBef>
              <a:buSzPct val="85000"/>
              <a:buNone/>
            </a:pPr>
            <a:r>
              <a:rPr lang="en-US" altLang="en-US" sz="2400" dirty="0" smtClean="0">
                <a:latin typeface="Times New Roman" pitchFamily="18" charset="0"/>
              </a:rPr>
              <a:t>Compares two strings lexicographically, ignoring case differences.</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6</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methods</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spcBef>
                <a:spcPts val="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length()</a:t>
            </a:r>
          </a:p>
          <a:p>
            <a:pPr marL="0" indent="0">
              <a:spcBef>
                <a:spcPts val="0"/>
              </a:spcBef>
              <a:buSzPct val="85000"/>
              <a:buNone/>
            </a:pPr>
            <a:r>
              <a:rPr lang="en-US" altLang="en-US" sz="2400" dirty="0" smtClean="0">
                <a:latin typeface="Times New Roman" pitchFamily="18" charset="0"/>
              </a:rPr>
              <a:t>Returns the length of this string.  </a:t>
            </a:r>
            <a:endParaRPr lang="en-US" altLang="en-US" sz="2400" b="1" dirty="0" smtClean="0">
              <a:latin typeface="Courier New" pitchFamily="49" charset="0"/>
              <a:cs typeface="Courier New" pitchFamily="49" charset="0"/>
            </a:endParaRPr>
          </a:p>
          <a:p>
            <a:pPr marL="0" indent="0">
              <a:spcBef>
                <a:spcPts val="600"/>
              </a:spcBef>
              <a:buSzPct val="85000"/>
              <a:buNone/>
            </a:pPr>
            <a:r>
              <a:rPr lang="en-US" altLang="en-US" sz="2400" b="1" dirty="0" err="1" smtClean="0">
                <a:latin typeface="Courier New" pitchFamily="49" charset="0"/>
                <a:cs typeface="Courier New" pitchFamily="49" charset="0"/>
              </a:rPr>
              <a:t>boolean</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isEmpty</a:t>
            </a:r>
            <a:r>
              <a:rPr lang="en-US" altLang="en-US" sz="2400" b="1" dirty="0" smtClean="0">
                <a:latin typeface="Courier New" pitchFamily="49" charset="0"/>
                <a:cs typeface="Courier New" pitchFamily="49" charset="0"/>
              </a:rPr>
              <a:t>()</a:t>
            </a:r>
          </a:p>
          <a:p>
            <a:pPr marL="0" indent="0">
              <a:spcBef>
                <a:spcPts val="0"/>
              </a:spcBef>
              <a:buSzPct val="85000"/>
              <a:buNone/>
            </a:pPr>
            <a:r>
              <a:rPr lang="en-US" altLang="en-US" sz="2400" dirty="0" smtClean="0">
                <a:latin typeface="Times New Roman" pitchFamily="18" charset="0"/>
              </a:rPr>
              <a:t>Returns true if, and only if, </a:t>
            </a:r>
            <a:r>
              <a:rPr lang="en-US" altLang="en-US" sz="2400" dirty="0" smtClean="0">
                <a:latin typeface="Courier New" pitchFamily="49" charset="0"/>
                <a:cs typeface="Courier New" pitchFamily="49" charset="0"/>
              </a:rPr>
              <a:t>length()</a:t>
            </a:r>
            <a:r>
              <a:rPr lang="en-US" altLang="en-US" sz="2400" dirty="0" smtClean="0">
                <a:latin typeface="Times New Roman" pitchFamily="18" charset="0"/>
              </a:rPr>
              <a:t>is 0.</a:t>
            </a:r>
          </a:p>
          <a:p>
            <a:pPr marL="0" indent="0">
              <a:spcBef>
                <a:spcPts val="600"/>
              </a:spcBef>
              <a:buSzPct val="85000"/>
              <a:buNone/>
            </a:pPr>
            <a:r>
              <a:rPr lang="en-US" altLang="en-US" sz="2400" b="1" dirty="0" smtClean="0">
                <a:latin typeface="Courier New" pitchFamily="49" charset="0"/>
                <a:cs typeface="Courier New" pitchFamily="49" charset="0"/>
              </a:rPr>
              <a:t>char </a:t>
            </a:r>
            <a:r>
              <a:rPr lang="en-US" altLang="en-US" sz="2400" b="1" dirty="0" err="1" smtClean="0">
                <a:latin typeface="Courier New" pitchFamily="49" charset="0"/>
                <a:cs typeface="Courier New" pitchFamily="49" charset="0"/>
              </a:rPr>
              <a:t>charAt</a:t>
            </a:r>
            <a:r>
              <a:rPr lang="en-US" altLang="en-US" sz="2400" b="1" dirty="0" smtClean="0">
                <a:latin typeface="Courier New" pitchFamily="49" charset="0"/>
                <a:cs typeface="Courier New" pitchFamily="49" charset="0"/>
              </a:rPr>
              <a:t>(</a:t>
            </a: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index) </a:t>
            </a:r>
          </a:p>
          <a:p>
            <a:pPr marL="0" indent="0">
              <a:spcBef>
                <a:spcPts val="0"/>
              </a:spcBef>
              <a:buSzPct val="85000"/>
              <a:buNone/>
            </a:pPr>
            <a:r>
              <a:rPr lang="en-US" altLang="en-US" sz="2400" dirty="0" smtClean="0">
                <a:latin typeface="Times New Roman" pitchFamily="18" charset="0"/>
              </a:rPr>
              <a:t>Returns the char value at the specified index.</a:t>
            </a:r>
          </a:p>
          <a:p>
            <a:pPr marL="0" indent="0">
              <a:spcBef>
                <a:spcPts val="600"/>
              </a:spcBef>
              <a:buSzPct val="85000"/>
              <a:buNone/>
            </a:pP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concat</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str</a:t>
            </a:r>
            <a:r>
              <a:rPr lang="en-US" altLang="en-US" sz="2400" b="1" dirty="0" smtClean="0">
                <a:latin typeface="Courier New" pitchFamily="49" charset="0"/>
                <a:cs typeface="Courier New" pitchFamily="49" charset="0"/>
              </a:rPr>
              <a:t>)</a:t>
            </a:r>
          </a:p>
          <a:p>
            <a:pPr marL="0" indent="0">
              <a:spcBef>
                <a:spcPts val="0"/>
              </a:spcBef>
              <a:buSzPct val="85000"/>
              <a:buNone/>
            </a:pPr>
            <a:r>
              <a:rPr lang="en-US" altLang="en-US" sz="2400" dirty="0" smtClean="0">
                <a:latin typeface="Times New Roman" pitchFamily="18" charset="0"/>
              </a:rPr>
              <a:t>Concatenates </a:t>
            </a:r>
            <a:r>
              <a:rPr lang="en-US" altLang="en-US" sz="2600" dirty="0" smtClean="0">
                <a:latin typeface="Times New Roman" pitchFamily="18" charset="0"/>
              </a:rPr>
              <a:t>the specified string to the end of this string.</a:t>
            </a:r>
          </a:p>
          <a:p>
            <a:pPr marL="0" indent="0">
              <a:spcBef>
                <a:spcPct val="50000"/>
              </a:spcBef>
              <a:buSzPct val="85000"/>
              <a:buNone/>
            </a:pPr>
            <a:endParaRPr lang="en-US" altLang="en-US" sz="1200" dirty="0" smtClean="0">
              <a:latin typeface="Times New Roman" pitchFamily="18" charset="0"/>
            </a:endParaRPr>
          </a:p>
          <a:p>
            <a:pPr marL="0" indent="0">
              <a:spcBef>
                <a:spcPct val="50000"/>
              </a:spcBef>
              <a:buSzPct val="85000"/>
              <a:buNone/>
            </a:pPr>
            <a:endParaRPr lang="en-US" altLang="en-US" sz="1200" dirty="0" smtClean="0">
              <a:latin typeface="Times New Roman" pitchFamily="18" charset="0"/>
            </a:endParaRPr>
          </a:p>
          <a:p>
            <a:pPr marL="0" indent="0">
              <a:buNone/>
            </a:pPr>
            <a:endParaRPr lang="it-IT" sz="1200" dirty="0" smtClean="0"/>
          </a:p>
          <a:p>
            <a:endParaRPr lang="it-IT" dirty="0"/>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7</a:t>
            </a:fld>
            <a:endParaRPr lang="en-US"/>
          </a:p>
        </p:txBody>
      </p:sp>
      <p:sp>
        <p:nvSpPr>
          <p:cNvPr id="5" name="Titolo 4"/>
          <p:cNvSpPr>
            <a:spLocks noGrp="1"/>
          </p:cNvSpPr>
          <p:nvPr>
            <p:ph type="title"/>
          </p:nvPr>
        </p:nvSpPr>
        <p:spPr/>
        <p:txBody>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methods</a:t>
            </a:r>
            <a:endParaRPr lang="it-IT"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0" indent="0">
              <a:spcBef>
                <a:spcPts val="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indexOf</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str</a:t>
            </a:r>
            <a:r>
              <a:rPr lang="en-US" altLang="en-US" sz="2400" b="1" dirty="0" smtClean="0">
                <a:latin typeface="Courier New" pitchFamily="49" charset="0"/>
                <a:cs typeface="Courier New" pitchFamily="49" charset="0"/>
              </a:rPr>
              <a:t>) </a:t>
            </a:r>
            <a:endParaRPr lang="en-US" altLang="en-US" sz="2400" b="1" dirty="0" smtClean="0">
              <a:latin typeface="Courier New" pitchFamily="49" charset="0"/>
              <a:cs typeface="Courier New" pitchFamily="49" charset="0"/>
              <a:hlinkClick r:id="rId2"/>
            </a:endParaRPr>
          </a:p>
          <a:p>
            <a:pPr marL="0" indent="0">
              <a:spcBef>
                <a:spcPts val="0"/>
              </a:spcBef>
              <a:buSzPct val="85000"/>
              <a:buNone/>
            </a:pPr>
            <a:r>
              <a:rPr lang="en-US" altLang="en-US" sz="2400" dirty="0" smtClean="0">
                <a:latin typeface="Times New Roman" pitchFamily="18" charset="0"/>
              </a:rPr>
              <a:t>Returns the index within this string of the first occurrence of the specified substring.</a:t>
            </a:r>
          </a:p>
          <a:p>
            <a:pPr marL="0" indent="0">
              <a:spcBef>
                <a:spcPts val="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indexOf</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str</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fromIndex</a:t>
            </a:r>
            <a:r>
              <a:rPr lang="en-US" altLang="en-US" sz="2400" b="1" dirty="0" smtClean="0">
                <a:latin typeface="Courier New" pitchFamily="49" charset="0"/>
                <a:cs typeface="Courier New" pitchFamily="49" charset="0"/>
              </a:rPr>
              <a:t>) </a:t>
            </a:r>
          </a:p>
          <a:p>
            <a:pPr marL="0" indent="0">
              <a:spcBef>
                <a:spcPts val="0"/>
              </a:spcBef>
              <a:buSzPct val="85000"/>
              <a:buNone/>
            </a:pPr>
            <a:r>
              <a:rPr lang="en-US" altLang="en-US" sz="2400" dirty="0" smtClean="0">
                <a:latin typeface="Times New Roman" pitchFamily="18" charset="0"/>
              </a:rPr>
              <a:t>Returns the index within this string of the first occurrence of the specified substring, starting at the specified index.</a:t>
            </a:r>
          </a:p>
          <a:p>
            <a:pPr marL="0" indent="0">
              <a:spcBef>
                <a:spcPts val="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lastIndexOf</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str</a:t>
            </a:r>
            <a:r>
              <a:rPr lang="en-US" altLang="en-US" sz="2400" b="1" dirty="0" smtClean="0">
                <a:latin typeface="Courier New" pitchFamily="49" charset="0"/>
                <a:cs typeface="Courier New" pitchFamily="49" charset="0"/>
              </a:rPr>
              <a:t>) </a:t>
            </a:r>
            <a:endParaRPr lang="en-US" altLang="en-US" sz="2400" dirty="0" smtClean="0">
              <a:latin typeface="Times New Roman" pitchFamily="18" charset="0"/>
            </a:endParaRPr>
          </a:p>
          <a:p>
            <a:pPr marL="0" indent="0">
              <a:spcBef>
                <a:spcPts val="0"/>
              </a:spcBef>
              <a:buSzPct val="85000"/>
              <a:buNone/>
            </a:pPr>
            <a:r>
              <a:rPr lang="en-US" altLang="en-US" sz="2400" dirty="0" smtClean="0">
                <a:latin typeface="Times New Roman" pitchFamily="18" charset="0"/>
              </a:rPr>
              <a:t>Returns the index within this string of the last occurrence of the specified substring.</a:t>
            </a:r>
          </a:p>
          <a:p>
            <a:pPr marL="0" indent="0">
              <a:spcBef>
                <a:spcPts val="0"/>
              </a:spcBef>
              <a:buSzPct val="85000"/>
              <a:buNone/>
            </a:pP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lastIndexOf</a:t>
            </a:r>
            <a:r>
              <a:rPr lang="en-US" altLang="en-US" sz="2400" b="1" dirty="0" smtClean="0">
                <a:latin typeface="Courier New" pitchFamily="49" charset="0"/>
                <a:cs typeface="Courier New" pitchFamily="49" charset="0"/>
              </a:rPr>
              <a:t>(String </a:t>
            </a:r>
            <a:r>
              <a:rPr lang="en-US" altLang="en-US" sz="2400" b="1" dirty="0" err="1" smtClean="0">
                <a:latin typeface="Courier New" pitchFamily="49" charset="0"/>
                <a:cs typeface="Courier New" pitchFamily="49" charset="0"/>
              </a:rPr>
              <a:t>str</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fromIndex</a:t>
            </a:r>
            <a:r>
              <a:rPr lang="en-US" altLang="en-US" sz="2400" b="1" dirty="0" smtClean="0">
                <a:latin typeface="Courier New" pitchFamily="49" charset="0"/>
                <a:cs typeface="Courier New" pitchFamily="49" charset="0"/>
              </a:rPr>
              <a:t>) </a:t>
            </a:r>
          </a:p>
          <a:p>
            <a:pPr marL="0" indent="0">
              <a:spcBef>
                <a:spcPts val="0"/>
              </a:spcBef>
              <a:buSzPct val="85000"/>
              <a:buNone/>
            </a:pPr>
            <a:r>
              <a:rPr lang="en-US" altLang="en-US" sz="2400" dirty="0" smtClean="0">
                <a:latin typeface="Times New Roman" pitchFamily="18" charset="0"/>
              </a:rPr>
              <a:t> Returns the index within this string of the last occurrence of the specified substring, searching backward starting at the specified index.</a:t>
            </a:r>
          </a:p>
          <a:p>
            <a:pPr marL="0" indent="0">
              <a:spcBef>
                <a:spcPts val="0"/>
              </a:spcBef>
              <a:buSzPct val="85000"/>
              <a:buNone/>
            </a:pPr>
            <a:endParaRPr lang="en-US" altLang="en-US" sz="2400" dirty="0" smtClean="0">
              <a:latin typeface="Times New Roman" pitchFamily="18" charset="0"/>
            </a:endParaRP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8</a:t>
            </a:fld>
            <a:endParaRPr lang="en-US"/>
          </a:p>
        </p:txBody>
      </p:sp>
      <p:sp>
        <p:nvSpPr>
          <p:cNvPr id="6" name="Titolo 4"/>
          <p:cNvSpPr>
            <a:spLocks noGrp="1"/>
          </p:cNvSpPr>
          <p:nvPr>
            <p:ph type="title"/>
          </p:nvPr>
        </p:nvSpPr>
        <p:spPr>
          <a:xfrm>
            <a:off x="457200" y="274638"/>
            <a:ext cx="8229600" cy="1143000"/>
          </a:xfrm>
        </p:spPr>
        <p:txBody>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methods</a:t>
            </a:r>
            <a:endParaRPr lang="it-IT"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a:buNone/>
            </a:pPr>
            <a:r>
              <a:rPr lang="en-US" altLang="en-US" sz="2400" b="1" dirty="0" smtClean="0">
                <a:latin typeface="Courier New" pitchFamily="49" charset="0"/>
                <a:cs typeface="Courier New" pitchFamily="49" charset="0"/>
              </a:rPr>
              <a:t>String replace(char </a:t>
            </a:r>
            <a:r>
              <a:rPr lang="en-US" altLang="en-US" sz="2400" b="1" dirty="0" err="1" smtClean="0">
                <a:latin typeface="Courier New" pitchFamily="49" charset="0"/>
                <a:cs typeface="Courier New" pitchFamily="49" charset="0"/>
              </a:rPr>
              <a:t>oldChar</a:t>
            </a:r>
            <a:r>
              <a:rPr lang="en-US" altLang="en-US" sz="2400" b="1" dirty="0" smtClean="0">
                <a:latin typeface="Courier New" pitchFamily="49" charset="0"/>
                <a:cs typeface="Courier New" pitchFamily="49" charset="0"/>
              </a:rPr>
              <a:t>, char </a:t>
            </a:r>
            <a:r>
              <a:rPr lang="en-US" altLang="en-US" sz="2400" b="1" dirty="0" err="1" smtClean="0">
                <a:latin typeface="Courier New" pitchFamily="49" charset="0"/>
                <a:cs typeface="Courier New" pitchFamily="49" charset="0"/>
              </a:rPr>
              <a:t>newChar</a:t>
            </a:r>
            <a:r>
              <a:rPr lang="en-US" altLang="en-US" sz="2400" b="1" dirty="0" smtClean="0">
                <a:latin typeface="Courier New" pitchFamily="49" charset="0"/>
                <a:cs typeface="Courier New" pitchFamily="49" charset="0"/>
              </a:rPr>
              <a:t>)</a:t>
            </a:r>
          </a:p>
          <a:p>
            <a:pPr marL="0" indent="0">
              <a:spcBef>
                <a:spcPts val="0"/>
              </a:spcBef>
              <a:buNone/>
            </a:pPr>
            <a:r>
              <a:rPr lang="en-US" altLang="en-US" sz="2400" dirty="0" smtClean="0">
                <a:latin typeface="Times New Roman" pitchFamily="18" charset="0"/>
              </a:rPr>
              <a:t>Returns a new string resulting from replacing all occurrences of </a:t>
            </a:r>
            <a:r>
              <a:rPr lang="en-US" altLang="en-US" sz="2400" dirty="0" err="1" smtClean="0">
                <a:latin typeface="Times New Roman" pitchFamily="18" charset="0"/>
              </a:rPr>
              <a:t>oldChar</a:t>
            </a:r>
            <a:r>
              <a:rPr lang="en-US" altLang="en-US" sz="2400" dirty="0" smtClean="0">
                <a:latin typeface="Times New Roman" pitchFamily="18" charset="0"/>
              </a:rPr>
              <a:t> in this string with </a:t>
            </a:r>
            <a:r>
              <a:rPr lang="en-US" altLang="en-US" sz="2400" dirty="0" err="1" smtClean="0">
                <a:latin typeface="Times New Roman" pitchFamily="18" charset="0"/>
              </a:rPr>
              <a:t>newChar</a:t>
            </a:r>
            <a:r>
              <a:rPr lang="en-US" altLang="en-US" sz="2400" dirty="0" smtClean="0">
                <a:latin typeface="Times New Roman" pitchFamily="18" charset="0"/>
              </a:rPr>
              <a:t>.</a:t>
            </a:r>
            <a:endParaRPr lang="en-US" sz="2400" b="1" dirty="0" smtClean="0">
              <a:hlinkClick r:id="rId2"/>
            </a:endParaRPr>
          </a:p>
          <a:p>
            <a:pPr marL="0" indent="0">
              <a:spcBef>
                <a:spcPts val="600"/>
              </a:spcBef>
              <a:buNone/>
            </a:pPr>
            <a:r>
              <a:rPr lang="en-US" altLang="en-US" sz="2400" b="1" dirty="0" smtClean="0">
                <a:latin typeface="Courier New" pitchFamily="49" charset="0"/>
                <a:cs typeface="Courier New" pitchFamily="49" charset="0"/>
              </a:rPr>
              <a:t>String substring(</a:t>
            </a: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beginIndex</a:t>
            </a:r>
            <a:r>
              <a:rPr lang="en-US" altLang="en-US" sz="2400" b="1" dirty="0" smtClean="0">
                <a:latin typeface="Courier New" pitchFamily="49" charset="0"/>
                <a:cs typeface="Courier New" pitchFamily="49" charset="0"/>
              </a:rPr>
              <a:t>) </a:t>
            </a:r>
          </a:p>
          <a:p>
            <a:pPr marL="0" indent="0">
              <a:spcBef>
                <a:spcPts val="0"/>
              </a:spcBef>
              <a:buNone/>
            </a:pPr>
            <a:r>
              <a:rPr lang="en-US" altLang="en-US" sz="2400" dirty="0" smtClean="0">
                <a:latin typeface="Times New Roman" pitchFamily="18" charset="0"/>
              </a:rPr>
              <a:t>Returns a new string that is a substring of this string.</a:t>
            </a:r>
          </a:p>
          <a:p>
            <a:pPr marL="0" indent="0">
              <a:spcBef>
                <a:spcPts val="600"/>
              </a:spcBef>
              <a:buNone/>
            </a:pPr>
            <a:r>
              <a:rPr lang="en-US" altLang="en-US" sz="2400" b="1" dirty="0" smtClean="0">
                <a:latin typeface="Courier New" pitchFamily="49" charset="0"/>
                <a:cs typeface="Courier New" pitchFamily="49" charset="0"/>
              </a:rPr>
              <a:t>String substring(</a:t>
            </a: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beginIndex</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int</a:t>
            </a:r>
            <a:r>
              <a:rPr lang="en-US" altLang="en-US" sz="2400" b="1" dirty="0" smtClean="0">
                <a:latin typeface="Courier New" pitchFamily="49" charset="0"/>
                <a:cs typeface="Courier New" pitchFamily="49" charset="0"/>
              </a:rPr>
              <a:t> </a:t>
            </a:r>
            <a:r>
              <a:rPr lang="en-US" altLang="en-US" sz="2400" b="1" dirty="0" err="1" smtClean="0">
                <a:latin typeface="Courier New" pitchFamily="49" charset="0"/>
                <a:cs typeface="Courier New" pitchFamily="49" charset="0"/>
              </a:rPr>
              <a:t>endIndex</a:t>
            </a:r>
            <a:r>
              <a:rPr lang="en-US" altLang="en-US" sz="2400" b="1" dirty="0" smtClean="0">
                <a:latin typeface="Courier New" pitchFamily="49" charset="0"/>
                <a:cs typeface="Courier New" pitchFamily="49" charset="0"/>
              </a:rPr>
              <a:t>) </a:t>
            </a:r>
            <a:endParaRPr lang="en-US" altLang="en-US" sz="2400" dirty="0" smtClean="0">
              <a:latin typeface="Times New Roman" pitchFamily="18" charset="0"/>
            </a:endParaRPr>
          </a:p>
          <a:p>
            <a:pPr marL="0" indent="0">
              <a:spcBef>
                <a:spcPts val="0"/>
              </a:spcBef>
              <a:buNone/>
            </a:pPr>
            <a:r>
              <a:rPr lang="en-US" altLang="en-US" sz="2400" dirty="0" smtClean="0">
                <a:latin typeface="Times New Roman" pitchFamily="18" charset="0"/>
              </a:rPr>
              <a:t>Returns a new string that is a substring of this string.</a:t>
            </a:r>
          </a:p>
        </p:txBody>
      </p:sp>
      <p:sp>
        <p:nvSpPr>
          <p:cNvPr id="3" name="Segnaposto piè di pagina 2"/>
          <p:cNvSpPr>
            <a:spLocks noGrp="1"/>
          </p:cNvSpPr>
          <p:nvPr>
            <p:ph type="ftr" sz="quarter" idx="11"/>
          </p:nvPr>
        </p:nvSpPr>
        <p:spPr/>
        <p:txBody>
          <a:bodyPr/>
          <a:lstStyle/>
          <a:p>
            <a:r>
              <a:rPr lang="it-IT" smtClean="0"/>
              <a:t>A.A. 2015/2016  -  Draft</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9</a:t>
            </a:fld>
            <a:endParaRPr lang="en-US"/>
          </a:p>
        </p:txBody>
      </p:sp>
      <p:sp>
        <p:nvSpPr>
          <p:cNvPr id="6" name="Titolo 4"/>
          <p:cNvSpPr>
            <a:spLocks noGrp="1"/>
          </p:cNvSpPr>
          <p:nvPr>
            <p:ph type="title"/>
          </p:nvPr>
        </p:nvSpPr>
        <p:spPr>
          <a:xfrm>
            <a:off x="457200" y="274638"/>
            <a:ext cx="8229600" cy="1143000"/>
          </a:xfrm>
        </p:spPr>
        <p:txBody>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r>
              <a:rPr lang="it-IT" sz="2800" dirty="0" smtClean="0">
                <a:cs typeface="Courier New" pitchFamily="49" charset="0"/>
              </a:rPr>
              <a:t>: </a:t>
            </a:r>
            <a:r>
              <a:rPr lang="it-IT" sz="2800" dirty="0" err="1" smtClean="0">
                <a:cs typeface="Courier New" pitchFamily="49" charset="0"/>
              </a:rPr>
              <a:t>methods</a:t>
            </a:r>
            <a:endParaRPr lang="it-IT"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28018BB-57EC-4467-BE24-1D4D264081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BrainstrmSess</Template>
  <TotalTime>0</TotalTime>
  <Words>2378</Words>
  <Application>Microsoft Office PowerPoint</Application>
  <PresentationFormat>Presentazione su schermo (4:3)</PresentationFormat>
  <Paragraphs>405</Paragraphs>
  <Slides>41</Slides>
  <Notes>2</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BrainstrmSess</vt:lpstr>
      <vt:lpstr>Università degli Studi dell’Aquila</vt:lpstr>
      <vt:lpstr>The String class</vt:lpstr>
      <vt:lpstr>The String class: constructors</vt:lpstr>
      <vt:lpstr>The String class: constructors</vt:lpstr>
      <vt:lpstr>The String class: methods</vt:lpstr>
      <vt:lpstr>The String class: methods</vt:lpstr>
      <vt:lpstr>The String class: methods</vt:lpstr>
      <vt:lpstr>The String class: methods</vt:lpstr>
      <vt:lpstr>The String class: methods</vt:lpstr>
      <vt:lpstr>The String class: methods</vt:lpstr>
      <vt:lpstr>The String class: example</vt:lpstr>
      <vt:lpstr>The String class: example</vt:lpstr>
      <vt:lpstr>The String class: example</vt:lpstr>
      <vt:lpstr>The String class: example</vt:lpstr>
      <vt:lpstr>The String class: example</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 example</vt:lpstr>
      <vt:lpstr>Espressioni regolari</vt:lpstr>
      <vt:lpstr>Espressioni regolari</vt:lpstr>
      <vt:lpstr>Espressioni regolari: cardinalità multipla</vt:lpstr>
      <vt:lpstr>Espressioni regolari: forme abbreviate</vt:lpstr>
      <vt:lpstr>Espressioni regolari: forme abbreviate</vt:lpstr>
      <vt:lpstr>Esempi</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2014-10-04T16:21:55Z</dcterms:created>
  <dcterms:modified xsi:type="dcterms:W3CDTF">2015-10-12T20:26:28Z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